
<file path=[Content_Types].xml><?xml version="1.0" encoding="utf-8"?>
<Types xmlns="http://schemas.openxmlformats.org/package/2006/content-types">
  <Default Extension="jpeg" ContentType="image/jpeg"/>
  <Default Extension="jpg" ContentType="image/jp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3"/>
  </p:notesMasterIdLst>
  <p:sldIdLst>
    <p:sldId id="437" r:id="rId2"/>
    <p:sldId id="329" r:id="rId3"/>
    <p:sldId id="347" r:id="rId4"/>
    <p:sldId id="468" r:id="rId5"/>
    <p:sldId id="478" r:id="rId6"/>
    <p:sldId id="299" r:id="rId7"/>
    <p:sldId id="450" r:id="rId8"/>
    <p:sldId id="449" r:id="rId9"/>
    <p:sldId id="471" r:id="rId10"/>
    <p:sldId id="480" r:id="rId11"/>
    <p:sldId id="451" r:id="rId12"/>
    <p:sldId id="452" r:id="rId13"/>
    <p:sldId id="453" r:id="rId14"/>
    <p:sldId id="331" r:id="rId15"/>
    <p:sldId id="445" r:id="rId16"/>
    <p:sldId id="374" r:id="rId17"/>
    <p:sldId id="375" r:id="rId18"/>
    <p:sldId id="376" r:id="rId19"/>
    <p:sldId id="377" r:id="rId20"/>
    <p:sldId id="381" r:id="rId21"/>
    <p:sldId id="383" r:id="rId22"/>
    <p:sldId id="382" r:id="rId23"/>
    <p:sldId id="384" r:id="rId24"/>
    <p:sldId id="372" r:id="rId25"/>
    <p:sldId id="385" r:id="rId26"/>
    <p:sldId id="391" r:id="rId27"/>
    <p:sldId id="392" r:id="rId28"/>
    <p:sldId id="393" r:id="rId29"/>
    <p:sldId id="454" r:id="rId30"/>
    <p:sldId id="458" r:id="rId31"/>
    <p:sldId id="455" r:id="rId32"/>
    <p:sldId id="459" r:id="rId33"/>
    <p:sldId id="456" r:id="rId34"/>
    <p:sldId id="367" r:id="rId35"/>
    <p:sldId id="467" r:id="rId36"/>
    <p:sldId id="470" r:id="rId37"/>
    <p:sldId id="469" r:id="rId38"/>
    <p:sldId id="481" r:id="rId39"/>
    <p:sldId id="486" r:id="rId40"/>
    <p:sldId id="474" r:id="rId41"/>
    <p:sldId id="447" r:id="rId42"/>
    <p:sldId id="473" r:id="rId43"/>
    <p:sldId id="457" r:id="rId44"/>
    <p:sldId id="332" r:id="rId45"/>
    <p:sldId id="482" r:id="rId46"/>
    <p:sldId id="302" r:id="rId47"/>
    <p:sldId id="475" r:id="rId48"/>
    <p:sldId id="476" r:id="rId49"/>
    <p:sldId id="483" r:id="rId50"/>
    <p:sldId id="484" r:id="rId51"/>
    <p:sldId id="472" r:id="rId52"/>
    <p:sldId id="485" r:id="rId53"/>
    <p:sldId id="463" r:id="rId54"/>
    <p:sldId id="398" r:id="rId55"/>
    <p:sldId id="465" r:id="rId56"/>
    <p:sldId id="460" r:id="rId57"/>
    <p:sldId id="462" r:id="rId58"/>
    <p:sldId id="464" r:id="rId59"/>
    <p:sldId id="461" r:id="rId60"/>
    <p:sldId id="310" r:id="rId61"/>
    <p:sldId id="487" r:id="rId62"/>
  </p:sldIdLst>
  <p:sldSz cx="9144000" cy="5143500" type="screen16x9"/>
  <p:notesSz cx="9144000" cy="51435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éssica Amo Navarrete" initials="JAN" lastIdx="1" clrIdx="0">
    <p:extLst>
      <p:ext uri="{19B8F6BF-5375-455C-9EA6-DF929625EA0E}">
        <p15:presenceInfo xmlns:p15="http://schemas.microsoft.com/office/powerpoint/2012/main" userId="ff2467aa86344fa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C20430"/>
    <a:srgbClr val="FAFAF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8" autoAdjust="0"/>
    <p:restoredTop sz="88683" autoAdjust="0"/>
  </p:normalViewPr>
  <p:slideViewPr>
    <p:cSldViewPr>
      <p:cViewPr varScale="1">
        <p:scale>
          <a:sx n="84" d="100"/>
          <a:sy n="84" d="100"/>
        </p:scale>
        <p:origin x="120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826ADD-84B7-4D97-9E71-637D98D67BA1}" type="doc">
      <dgm:prSet loTypeId="urn:microsoft.com/office/officeart/2005/8/layout/hierarchy3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A2D0A88-20E9-4E63-B8BE-1FDB29CDE1A5}">
      <dgm:prSet phldrT="[Texto]"/>
      <dgm:spPr/>
      <dgm:t>
        <a:bodyPr/>
        <a:lstStyle/>
        <a:p>
          <a:r>
            <a:rPr lang="es-ES" dirty="0"/>
            <a:t>FACTORES EXTRÍNSECOS </a:t>
          </a:r>
        </a:p>
      </dgm:t>
    </dgm:pt>
    <dgm:pt modelId="{C68AEB90-D2D7-4902-A946-756B6AFD4E10}" type="parTrans" cxnId="{58B0C987-AD63-4A2A-95C0-3DECF09F19F3}">
      <dgm:prSet/>
      <dgm:spPr/>
      <dgm:t>
        <a:bodyPr/>
        <a:lstStyle/>
        <a:p>
          <a:endParaRPr lang="es-ES"/>
        </a:p>
      </dgm:t>
    </dgm:pt>
    <dgm:pt modelId="{1E9D6FE6-E686-4BC7-9303-946C950CBEDB}" type="sibTrans" cxnId="{58B0C987-AD63-4A2A-95C0-3DECF09F19F3}">
      <dgm:prSet/>
      <dgm:spPr/>
      <dgm:t>
        <a:bodyPr/>
        <a:lstStyle/>
        <a:p>
          <a:endParaRPr lang="es-ES"/>
        </a:p>
      </dgm:t>
    </dgm:pt>
    <dgm:pt modelId="{F5EC8CC3-13F6-4032-97C8-C86BBB88C091}">
      <dgm:prSet phldrT="[Texto]"/>
      <dgm:spPr/>
      <dgm:t>
        <a:bodyPr/>
        <a:lstStyle/>
        <a:p>
          <a:r>
            <a:rPr lang="es-ES" dirty="0"/>
            <a:t>Traumatismos y lesiones secundarias</a:t>
          </a:r>
        </a:p>
      </dgm:t>
    </dgm:pt>
    <dgm:pt modelId="{8B79F55B-EE1A-4454-9CDE-1A75A3AB2CE1}" type="parTrans" cxnId="{3ABB0952-8402-41F0-8A68-C2D958BA7444}">
      <dgm:prSet/>
      <dgm:spPr/>
      <dgm:t>
        <a:bodyPr/>
        <a:lstStyle/>
        <a:p>
          <a:endParaRPr lang="es-ES"/>
        </a:p>
      </dgm:t>
    </dgm:pt>
    <dgm:pt modelId="{5638FB21-409C-4D31-B5F5-021A44DE085B}" type="sibTrans" cxnId="{3ABB0952-8402-41F0-8A68-C2D958BA7444}">
      <dgm:prSet/>
      <dgm:spPr/>
      <dgm:t>
        <a:bodyPr/>
        <a:lstStyle/>
        <a:p>
          <a:endParaRPr lang="es-ES"/>
        </a:p>
      </dgm:t>
    </dgm:pt>
    <dgm:pt modelId="{8F9E1E7A-F529-4905-A905-97E63A447D84}">
      <dgm:prSet phldrT="[Texto]"/>
      <dgm:spPr/>
      <dgm:t>
        <a:bodyPr/>
        <a:lstStyle/>
        <a:p>
          <a:r>
            <a:rPr lang="es-ES" dirty="0"/>
            <a:t>Sobrecarga funcional</a:t>
          </a:r>
        </a:p>
      </dgm:t>
    </dgm:pt>
    <dgm:pt modelId="{162ED9C8-BEF0-4B0F-93F7-60B62E7BAF32}" type="parTrans" cxnId="{36426395-F62B-4028-9A61-AEA0D9019D05}">
      <dgm:prSet/>
      <dgm:spPr/>
      <dgm:t>
        <a:bodyPr/>
        <a:lstStyle/>
        <a:p>
          <a:endParaRPr lang="es-ES"/>
        </a:p>
      </dgm:t>
    </dgm:pt>
    <dgm:pt modelId="{4E223FC6-E4E0-421C-9F4D-E5D9B3A2F8A7}" type="sibTrans" cxnId="{36426395-F62B-4028-9A61-AEA0D9019D05}">
      <dgm:prSet/>
      <dgm:spPr/>
      <dgm:t>
        <a:bodyPr/>
        <a:lstStyle/>
        <a:p>
          <a:endParaRPr lang="es-ES"/>
        </a:p>
      </dgm:t>
    </dgm:pt>
    <dgm:pt modelId="{BC31A25A-987F-4B54-BF6B-230FE45C15F8}">
      <dgm:prSet phldrT="[Texto]"/>
      <dgm:spPr/>
      <dgm:t>
        <a:bodyPr/>
        <a:lstStyle/>
        <a:p>
          <a:r>
            <a:rPr lang="es-ES" dirty="0"/>
            <a:t>FACTORES INTRÍNSECOS</a:t>
          </a:r>
        </a:p>
      </dgm:t>
    </dgm:pt>
    <dgm:pt modelId="{96B0E7F0-1DC0-4762-B3BD-096AF01C49D7}" type="parTrans" cxnId="{DD32A119-EBF9-4FB6-84D4-6A6DB64766F2}">
      <dgm:prSet/>
      <dgm:spPr/>
      <dgm:t>
        <a:bodyPr/>
        <a:lstStyle/>
        <a:p>
          <a:endParaRPr lang="es-ES"/>
        </a:p>
      </dgm:t>
    </dgm:pt>
    <dgm:pt modelId="{E27B17B3-8A19-4414-B1AF-753B7E26F9D3}" type="sibTrans" cxnId="{DD32A119-EBF9-4FB6-84D4-6A6DB64766F2}">
      <dgm:prSet/>
      <dgm:spPr/>
      <dgm:t>
        <a:bodyPr/>
        <a:lstStyle/>
        <a:p>
          <a:endParaRPr lang="es-ES"/>
        </a:p>
      </dgm:t>
    </dgm:pt>
    <dgm:pt modelId="{2D1B46A7-F696-4749-8F99-ECEE52EA59BC}">
      <dgm:prSet phldrT="[Texto]"/>
      <dgm:spPr/>
      <dgm:t>
        <a:bodyPr/>
        <a:lstStyle/>
        <a:p>
          <a:r>
            <a:rPr lang="es-ES" dirty="0"/>
            <a:t>Anatómicos</a:t>
          </a:r>
        </a:p>
      </dgm:t>
    </dgm:pt>
    <dgm:pt modelId="{6B7D3BD5-4746-40D1-9D4A-BB8BAF3729B9}" type="parTrans" cxnId="{AD2B482A-4473-4FCA-AB08-32DDA637DC72}">
      <dgm:prSet/>
      <dgm:spPr/>
      <dgm:t>
        <a:bodyPr/>
        <a:lstStyle/>
        <a:p>
          <a:endParaRPr lang="es-ES"/>
        </a:p>
      </dgm:t>
    </dgm:pt>
    <dgm:pt modelId="{C95DE71B-0C9B-4B8C-9C40-7EB60186AA59}" type="sibTrans" cxnId="{AD2B482A-4473-4FCA-AB08-32DDA637DC72}">
      <dgm:prSet/>
      <dgm:spPr/>
      <dgm:t>
        <a:bodyPr/>
        <a:lstStyle/>
        <a:p>
          <a:endParaRPr lang="es-ES"/>
        </a:p>
      </dgm:t>
    </dgm:pt>
    <dgm:pt modelId="{88499426-FAE7-486F-BA34-A7FAAB2D9A90}">
      <dgm:prSet phldrT="[Texto]"/>
      <dgm:spPr/>
      <dgm:t>
        <a:bodyPr/>
        <a:lstStyle/>
        <a:p>
          <a:r>
            <a:rPr lang="es-ES" dirty="0"/>
            <a:t>Biomecánicos </a:t>
          </a:r>
        </a:p>
      </dgm:t>
    </dgm:pt>
    <dgm:pt modelId="{F0340D2D-630F-4130-BB82-EBEC88AA3C5B}" type="parTrans" cxnId="{371649CB-3639-45CF-84BE-B8B6E5E098A7}">
      <dgm:prSet/>
      <dgm:spPr/>
      <dgm:t>
        <a:bodyPr/>
        <a:lstStyle/>
        <a:p>
          <a:endParaRPr lang="es-ES"/>
        </a:p>
      </dgm:t>
    </dgm:pt>
    <dgm:pt modelId="{C5B25172-9D1E-440D-A4B8-600954610FBF}" type="sibTrans" cxnId="{371649CB-3639-45CF-84BE-B8B6E5E098A7}">
      <dgm:prSet/>
      <dgm:spPr/>
      <dgm:t>
        <a:bodyPr/>
        <a:lstStyle/>
        <a:p>
          <a:endParaRPr lang="es-ES"/>
        </a:p>
      </dgm:t>
    </dgm:pt>
    <dgm:pt modelId="{5490ADF2-FC1B-4A12-A8D6-336D241A0B7A}" type="pres">
      <dgm:prSet presAssocID="{37826ADD-84B7-4D97-9E71-637D98D67B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AE806EF-A90E-4776-9752-646D6B650F13}" type="pres">
      <dgm:prSet presAssocID="{AA2D0A88-20E9-4E63-B8BE-1FDB29CDE1A5}" presName="root" presStyleCnt="0"/>
      <dgm:spPr/>
    </dgm:pt>
    <dgm:pt modelId="{08B31C8C-D3B0-4C47-8081-0081744D5651}" type="pres">
      <dgm:prSet presAssocID="{AA2D0A88-20E9-4E63-B8BE-1FDB29CDE1A5}" presName="rootComposite" presStyleCnt="0"/>
      <dgm:spPr/>
    </dgm:pt>
    <dgm:pt modelId="{625F2452-A881-442C-8451-1F8311462137}" type="pres">
      <dgm:prSet presAssocID="{AA2D0A88-20E9-4E63-B8BE-1FDB29CDE1A5}" presName="rootText" presStyleLbl="node1" presStyleIdx="0" presStyleCnt="2"/>
      <dgm:spPr/>
    </dgm:pt>
    <dgm:pt modelId="{EA4B7D69-A719-4745-8684-07A5AEF1AF64}" type="pres">
      <dgm:prSet presAssocID="{AA2D0A88-20E9-4E63-B8BE-1FDB29CDE1A5}" presName="rootConnector" presStyleLbl="node1" presStyleIdx="0" presStyleCnt="2"/>
      <dgm:spPr/>
    </dgm:pt>
    <dgm:pt modelId="{30C2EA30-5FA3-47BD-80E0-80BF8E3331A0}" type="pres">
      <dgm:prSet presAssocID="{AA2D0A88-20E9-4E63-B8BE-1FDB29CDE1A5}" presName="childShape" presStyleCnt="0"/>
      <dgm:spPr/>
    </dgm:pt>
    <dgm:pt modelId="{D6C12C45-1C4A-4EB8-AF19-0B2E7462E70E}" type="pres">
      <dgm:prSet presAssocID="{8B79F55B-EE1A-4454-9CDE-1A75A3AB2CE1}" presName="Name13" presStyleLbl="parChTrans1D2" presStyleIdx="0" presStyleCnt="4"/>
      <dgm:spPr/>
    </dgm:pt>
    <dgm:pt modelId="{3FC5D65C-BD77-4FB5-B8D4-453244E612ED}" type="pres">
      <dgm:prSet presAssocID="{F5EC8CC3-13F6-4032-97C8-C86BBB88C091}" presName="childText" presStyleLbl="bgAcc1" presStyleIdx="0" presStyleCnt="4">
        <dgm:presLayoutVars>
          <dgm:bulletEnabled val="1"/>
        </dgm:presLayoutVars>
      </dgm:prSet>
      <dgm:spPr/>
    </dgm:pt>
    <dgm:pt modelId="{BDE38463-D479-4A32-B072-71CCEFAE978F}" type="pres">
      <dgm:prSet presAssocID="{162ED9C8-BEF0-4B0F-93F7-60B62E7BAF32}" presName="Name13" presStyleLbl="parChTrans1D2" presStyleIdx="1" presStyleCnt="4"/>
      <dgm:spPr/>
    </dgm:pt>
    <dgm:pt modelId="{10DED737-E38E-48C3-B559-6DB20E1806C4}" type="pres">
      <dgm:prSet presAssocID="{8F9E1E7A-F529-4905-A905-97E63A447D84}" presName="childText" presStyleLbl="bgAcc1" presStyleIdx="1" presStyleCnt="4">
        <dgm:presLayoutVars>
          <dgm:bulletEnabled val="1"/>
        </dgm:presLayoutVars>
      </dgm:prSet>
      <dgm:spPr/>
    </dgm:pt>
    <dgm:pt modelId="{5F828452-1C82-4C52-8B04-ED398FAFE2CB}" type="pres">
      <dgm:prSet presAssocID="{BC31A25A-987F-4B54-BF6B-230FE45C15F8}" presName="root" presStyleCnt="0"/>
      <dgm:spPr/>
    </dgm:pt>
    <dgm:pt modelId="{C61E9E70-0115-4645-9DC4-9C820E805929}" type="pres">
      <dgm:prSet presAssocID="{BC31A25A-987F-4B54-BF6B-230FE45C15F8}" presName="rootComposite" presStyleCnt="0"/>
      <dgm:spPr/>
    </dgm:pt>
    <dgm:pt modelId="{C5A8EAEF-65DB-4838-9C51-AE3A81B71BFD}" type="pres">
      <dgm:prSet presAssocID="{BC31A25A-987F-4B54-BF6B-230FE45C15F8}" presName="rootText" presStyleLbl="node1" presStyleIdx="1" presStyleCnt="2"/>
      <dgm:spPr/>
    </dgm:pt>
    <dgm:pt modelId="{88D29B93-90A9-4341-B329-932FA636127B}" type="pres">
      <dgm:prSet presAssocID="{BC31A25A-987F-4B54-BF6B-230FE45C15F8}" presName="rootConnector" presStyleLbl="node1" presStyleIdx="1" presStyleCnt="2"/>
      <dgm:spPr/>
    </dgm:pt>
    <dgm:pt modelId="{2D228F5B-8A6B-43F7-A444-B65E7533CEB0}" type="pres">
      <dgm:prSet presAssocID="{BC31A25A-987F-4B54-BF6B-230FE45C15F8}" presName="childShape" presStyleCnt="0"/>
      <dgm:spPr/>
    </dgm:pt>
    <dgm:pt modelId="{2E3B03B0-3026-4905-916B-2ED56A7E62DD}" type="pres">
      <dgm:prSet presAssocID="{6B7D3BD5-4746-40D1-9D4A-BB8BAF3729B9}" presName="Name13" presStyleLbl="parChTrans1D2" presStyleIdx="2" presStyleCnt="4"/>
      <dgm:spPr/>
    </dgm:pt>
    <dgm:pt modelId="{1CBF3165-F204-472D-A397-666AFB068ABA}" type="pres">
      <dgm:prSet presAssocID="{2D1B46A7-F696-4749-8F99-ECEE52EA59BC}" presName="childText" presStyleLbl="bgAcc1" presStyleIdx="2" presStyleCnt="4">
        <dgm:presLayoutVars>
          <dgm:bulletEnabled val="1"/>
        </dgm:presLayoutVars>
      </dgm:prSet>
      <dgm:spPr/>
    </dgm:pt>
    <dgm:pt modelId="{D2B84491-8BF3-45C5-A021-1C0A1C4DF1C3}" type="pres">
      <dgm:prSet presAssocID="{F0340D2D-630F-4130-BB82-EBEC88AA3C5B}" presName="Name13" presStyleLbl="parChTrans1D2" presStyleIdx="3" presStyleCnt="4"/>
      <dgm:spPr/>
    </dgm:pt>
    <dgm:pt modelId="{B256ABC8-7D27-4092-97CD-00B1DA9C9A13}" type="pres">
      <dgm:prSet presAssocID="{88499426-FAE7-486F-BA34-A7FAAB2D9A90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39DF8F10-7F60-4571-9DCE-4609F32ECA92}" type="presOf" srcId="{F5EC8CC3-13F6-4032-97C8-C86BBB88C091}" destId="{3FC5D65C-BD77-4FB5-B8D4-453244E612ED}" srcOrd="0" destOrd="0" presId="urn:microsoft.com/office/officeart/2005/8/layout/hierarchy3"/>
    <dgm:cxn modelId="{2FAA1712-86F2-4340-83A0-40A5A674C457}" type="presOf" srcId="{37826ADD-84B7-4D97-9E71-637D98D67BA1}" destId="{5490ADF2-FC1B-4A12-A8D6-336D241A0B7A}" srcOrd="0" destOrd="0" presId="urn:microsoft.com/office/officeart/2005/8/layout/hierarchy3"/>
    <dgm:cxn modelId="{DD32A119-EBF9-4FB6-84D4-6A6DB64766F2}" srcId="{37826ADD-84B7-4D97-9E71-637D98D67BA1}" destId="{BC31A25A-987F-4B54-BF6B-230FE45C15F8}" srcOrd="1" destOrd="0" parTransId="{96B0E7F0-1DC0-4762-B3BD-096AF01C49D7}" sibTransId="{E27B17B3-8A19-4414-B1AF-753B7E26F9D3}"/>
    <dgm:cxn modelId="{AD2B482A-4473-4FCA-AB08-32DDA637DC72}" srcId="{BC31A25A-987F-4B54-BF6B-230FE45C15F8}" destId="{2D1B46A7-F696-4749-8F99-ECEE52EA59BC}" srcOrd="0" destOrd="0" parTransId="{6B7D3BD5-4746-40D1-9D4A-BB8BAF3729B9}" sibTransId="{C95DE71B-0C9B-4B8C-9C40-7EB60186AA59}"/>
    <dgm:cxn modelId="{FFD1283C-B990-4317-9905-8BDF3B782429}" type="presOf" srcId="{AA2D0A88-20E9-4E63-B8BE-1FDB29CDE1A5}" destId="{625F2452-A881-442C-8451-1F8311462137}" srcOrd="0" destOrd="0" presId="urn:microsoft.com/office/officeart/2005/8/layout/hierarchy3"/>
    <dgm:cxn modelId="{F5984C41-FEC3-484E-8FA9-5220292E8519}" type="presOf" srcId="{BC31A25A-987F-4B54-BF6B-230FE45C15F8}" destId="{C5A8EAEF-65DB-4838-9C51-AE3A81B71BFD}" srcOrd="0" destOrd="0" presId="urn:microsoft.com/office/officeart/2005/8/layout/hierarchy3"/>
    <dgm:cxn modelId="{DF5ED94A-4C9A-444C-BEE2-6E9C5B5F5701}" type="presOf" srcId="{162ED9C8-BEF0-4B0F-93F7-60B62E7BAF32}" destId="{BDE38463-D479-4A32-B072-71CCEFAE978F}" srcOrd="0" destOrd="0" presId="urn:microsoft.com/office/officeart/2005/8/layout/hierarchy3"/>
    <dgm:cxn modelId="{EBDE7E6D-035F-41EF-B94D-F69065598078}" type="presOf" srcId="{2D1B46A7-F696-4749-8F99-ECEE52EA59BC}" destId="{1CBF3165-F204-472D-A397-666AFB068ABA}" srcOrd="0" destOrd="0" presId="urn:microsoft.com/office/officeart/2005/8/layout/hierarchy3"/>
    <dgm:cxn modelId="{3ABB0952-8402-41F0-8A68-C2D958BA7444}" srcId="{AA2D0A88-20E9-4E63-B8BE-1FDB29CDE1A5}" destId="{F5EC8CC3-13F6-4032-97C8-C86BBB88C091}" srcOrd="0" destOrd="0" parTransId="{8B79F55B-EE1A-4454-9CDE-1A75A3AB2CE1}" sibTransId="{5638FB21-409C-4D31-B5F5-021A44DE085B}"/>
    <dgm:cxn modelId="{1A584B57-F3D2-4AE3-8FD9-36EC38BE94A4}" type="presOf" srcId="{6B7D3BD5-4746-40D1-9D4A-BB8BAF3729B9}" destId="{2E3B03B0-3026-4905-916B-2ED56A7E62DD}" srcOrd="0" destOrd="0" presId="urn:microsoft.com/office/officeart/2005/8/layout/hierarchy3"/>
    <dgm:cxn modelId="{D3996480-B6D3-4914-A2A8-6B7DA5C4B254}" type="presOf" srcId="{F0340D2D-630F-4130-BB82-EBEC88AA3C5B}" destId="{D2B84491-8BF3-45C5-A021-1C0A1C4DF1C3}" srcOrd="0" destOrd="0" presId="urn:microsoft.com/office/officeart/2005/8/layout/hierarchy3"/>
    <dgm:cxn modelId="{58B0C987-AD63-4A2A-95C0-3DECF09F19F3}" srcId="{37826ADD-84B7-4D97-9E71-637D98D67BA1}" destId="{AA2D0A88-20E9-4E63-B8BE-1FDB29CDE1A5}" srcOrd="0" destOrd="0" parTransId="{C68AEB90-D2D7-4902-A946-756B6AFD4E10}" sibTransId="{1E9D6FE6-E686-4BC7-9303-946C950CBEDB}"/>
    <dgm:cxn modelId="{36426395-F62B-4028-9A61-AEA0D9019D05}" srcId="{AA2D0A88-20E9-4E63-B8BE-1FDB29CDE1A5}" destId="{8F9E1E7A-F529-4905-A905-97E63A447D84}" srcOrd="1" destOrd="0" parTransId="{162ED9C8-BEF0-4B0F-93F7-60B62E7BAF32}" sibTransId="{4E223FC6-E4E0-421C-9F4D-E5D9B3A2F8A7}"/>
    <dgm:cxn modelId="{D5C144A0-BBA2-40CD-ADD7-9077974B794D}" type="presOf" srcId="{8F9E1E7A-F529-4905-A905-97E63A447D84}" destId="{10DED737-E38E-48C3-B559-6DB20E1806C4}" srcOrd="0" destOrd="0" presId="urn:microsoft.com/office/officeart/2005/8/layout/hierarchy3"/>
    <dgm:cxn modelId="{2FFACEC0-1FA7-4C59-884F-992EE63BC6D6}" type="presOf" srcId="{BC31A25A-987F-4B54-BF6B-230FE45C15F8}" destId="{88D29B93-90A9-4341-B329-932FA636127B}" srcOrd="1" destOrd="0" presId="urn:microsoft.com/office/officeart/2005/8/layout/hierarchy3"/>
    <dgm:cxn modelId="{371649CB-3639-45CF-84BE-B8B6E5E098A7}" srcId="{BC31A25A-987F-4B54-BF6B-230FE45C15F8}" destId="{88499426-FAE7-486F-BA34-A7FAAB2D9A90}" srcOrd="1" destOrd="0" parTransId="{F0340D2D-630F-4130-BB82-EBEC88AA3C5B}" sibTransId="{C5B25172-9D1E-440D-A4B8-600954610FBF}"/>
    <dgm:cxn modelId="{2B1CCBCF-141A-45B3-AC43-DBD4F6B6D79F}" type="presOf" srcId="{AA2D0A88-20E9-4E63-B8BE-1FDB29CDE1A5}" destId="{EA4B7D69-A719-4745-8684-07A5AEF1AF64}" srcOrd="1" destOrd="0" presId="urn:microsoft.com/office/officeart/2005/8/layout/hierarchy3"/>
    <dgm:cxn modelId="{3A62ECD3-CD32-4810-AFA1-9855082E7FB3}" type="presOf" srcId="{88499426-FAE7-486F-BA34-A7FAAB2D9A90}" destId="{B256ABC8-7D27-4092-97CD-00B1DA9C9A13}" srcOrd="0" destOrd="0" presId="urn:microsoft.com/office/officeart/2005/8/layout/hierarchy3"/>
    <dgm:cxn modelId="{D72B4AD6-2E09-456D-9D10-BE1E5BF3D2A0}" type="presOf" srcId="{8B79F55B-EE1A-4454-9CDE-1A75A3AB2CE1}" destId="{D6C12C45-1C4A-4EB8-AF19-0B2E7462E70E}" srcOrd="0" destOrd="0" presId="urn:microsoft.com/office/officeart/2005/8/layout/hierarchy3"/>
    <dgm:cxn modelId="{38397B37-2FBA-447B-B97C-30AB7FDE7172}" type="presParOf" srcId="{5490ADF2-FC1B-4A12-A8D6-336D241A0B7A}" destId="{5AE806EF-A90E-4776-9752-646D6B650F13}" srcOrd="0" destOrd="0" presId="urn:microsoft.com/office/officeart/2005/8/layout/hierarchy3"/>
    <dgm:cxn modelId="{2E8B6B4F-C857-49AA-99F7-D1DF263A2F12}" type="presParOf" srcId="{5AE806EF-A90E-4776-9752-646D6B650F13}" destId="{08B31C8C-D3B0-4C47-8081-0081744D5651}" srcOrd="0" destOrd="0" presId="urn:microsoft.com/office/officeart/2005/8/layout/hierarchy3"/>
    <dgm:cxn modelId="{8D892FA9-49C8-4ABC-8A48-1F11C7A0B52E}" type="presParOf" srcId="{08B31C8C-D3B0-4C47-8081-0081744D5651}" destId="{625F2452-A881-442C-8451-1F8311462137}" srcOrd="0" destOrd="0" presId="urn:microsoft.com/office/officeart/2005/8/layout/hierarchy3"/>
    <dgm:cxn modelId="{1776A878-163D-4090-82E3-FD665C00EB30}" type="presParOf" srcId="{08B31C8C-D3B0-4C47-8081-0081744D5651}" destId="{EA4B7D69-A719-4745-8684-07A5AEF1AF64}" srcOrd="1" destOrd="0" presId="urn:microsoft.com/office/officeart/2005/8/layout/hierarchy3"/>
    <dgm:cxn modelId="{89AC105F-6D02-4B08-A6FD-945BFA69F8C4}" type="presParOf" srcId="{5AE806EF-A90E-4776-9752-646D6B650F13}" destId="{30C2EA30-5FA3-47BD-80E0-80BF8E3331A0}" srcOrd="1" destOrd="0" presId="urn:microsoft.com/office/officeart/2005/8/layout/hierarchy3"/>
    <dgm:cxn modelId="{0458A47F-D515-45CB-9722-5E44D9D50C8A}" type="presParOf" srcId="{30C2EA30-5FA3-47BD-80E0-80BF8E3331A0}" destId="{D6C12C45-1C4A-4EB8-AF19-0B2E7462E70E}" srcOrd="0" destOrd="0" presId="urn:microsoft.com/office/officeart/2005/8/layout/hierarchy3"/>
    <dgm:cxn modelId="{829267FF-E273-4B98-9437-FDCFD9C73A2D}" type="presParOf" srcId="{30C2EA30-5FA3-47BD-80E0-80BF8E3331A0}" destId="{3FC5D65C-BD77-4FB5-B8D4-453244E612ED}" srcOrd="1" destOrd="0" presId="urn:microsoft.com/office/officeart/2005/8/layout/hierarchy3"/>
    <dgm:cxn modelId="{6B28645A-BB3A-4117-9046-53C4A8CAAB88}" type="presParOf" srcId="{30C2EA30-5FA3-47BD-80E0-80BF8E3331A0}" destId="{BDE38463-D479-4A32-B072-71CCEFAE978F}" srcOrd="2" destOrd="0" presId="urn:microsoft.com/office/officeart/2005/8/layout/hierarchy3"/>
    <dgm:cxn modelId="{1BF972E6-C6EB-4EA9-85C7-03E47C3320F3}" type="presParOf" srcId="{30C2EA30-5FA3-47BD-80E0-80BF8E3331A0}" destId="{10DED737-E38E-48C3-B559-6DB20E1806C4}" srcOrd="3" destOrd="0" presId="urn:microsoft.com/office/officeart/2005/8/layout/hierarchy3"/>
    <dgm:cxn modelId="{7A96E825-685A-4396-8EB4-A4D8D0A57D37}" type="presParOf" srcId="{5490ADF2-FC1B-4A12-A8D6-336D241A0B7A}" destId="{5F828452-1C82-4C52-8B04-ED398FAFE2CB}" srcOrd="1" destOrd="0" presId="urn:microsoft.com/office/officeart/2005/8/layout/hierarchy3"/>
    <dgm:cxn modelId="{410BE709-EE8A-4D47-A7FA-D1711BBD3AF6}" type="presParOf" srcId="{5F828452-1C82-4C52-8B04-ED398FAFE2CB}" destId="{C61E9E70-0115-4645-9DC4-9C820E805929}" srcOrd="0" destOrd="0" presId="urn:microsoft.com/office/officeart/2005/8/layout/hierarchy3"/>
    <dgm:cxn modelId="{F786360B-11B8-4D0F-8B70-3BF879A9D4E6}" type="presParOf" srcId="{C61E9E70-0115-4645-9DC4-9C820E805929}" destId="{C5A8EAEF-65DB-4838-9C51-AE3A81B71BFD}" srcOrd="0" destOrd="0" presId="urn:microsoft.com/office/officeart/2005/8/layout/hierarchy3"/>
    <dgm:cxn modelId="{C2C1D33D-70F9-4F73-9492-7C4C907CF796}" type="presParOf" srcId="{C61E9E70-0115-4645-9DC4-9C820E805929}" destId="{88D29B93-90A9-4341-B329-932FA636127B}" srcOrd="1" destOrd="0" presId="urn:microsoft.com/office/officeart/2005/8/layout/hierarchy3"/>
    <dgm:cxn modelId="{BE968951-830F-4DE4-8AC4-D59218B38156}" type="presParOf" srcId="{5F828452-1C82-4C52-8B04-ED398FAFE2CB}" destId="{2D228F5B-8A6B-43F7-A444-B65E7533CEB0}" srcOrd="1" destOrd="0" presId="urn:microsoft.com/office/officeart/2005/8/layout/hierarchy3"/>
    <dgm:cxn modelId="{93F640B4-6206-465D-AC73-8F0690A04D39}" type="presParOf" srcId="{2D228F5B-8A6B-43F7-A444-B65E7533CEB0}" destId="{2E3B03B0-3026-4905-916B-2ED56A7E62DD}" srcOrd="0" destOrd="0" presId="urn:microsoft.com/office/officeart/2005/8/layout/hierarchy3"/>
    <dgm:cxn modelId="{07616ACC-1D04-4D21-88C9-31CF03CBA842}" type="presParOf" srcId="{2D228F5B-8A6B-43F7-A444-B65E7533CEB0}" destId="{1CBF3165-F204-472D-A397-666AFB068ABA}" srcOrd="1" destOrd="0" presId="urn:microsoft.com/office/officeart/2005/8/layout/hierarchy3"/>
    <dgm:cxn modelId="{153A3F5F-BE9C-498E-8CE9-209A1510D4DE}" type="presParOf" srcId="{2D228F5B-8A6B-43F7-A444-B65E7533CEB0}" destId="{D2B84491-8BF3-45C5-A021-1C0A1C4DF1C3}" srcOrd="2" destOrd="0" presId="urn:microsoft.com/office/officeart/2005/8/layout/hierarchy3"/>
    <dgm:cxn modelId="{0BDB84FC-9FD3-4939-9A1C-A6CB453C29EC}" type="presParOf" srcId="{2D228F5B-8A6B-43F7-A444-B65E7533CEB0}" destId="{B256ABC8-7D27-4092-97CD-00B1DA9C9A1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7ED44A-98BA-4542-99D8-F50CA2D0B48E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BB40B12-C022-448A-B795-75E2A70DCBC8}">
      <dgm:prSet phldrT="[Texto]"/>
      <dgm:spPr/>
      <dgm:t>
        <a:bodyPr/>
        <a:lstStyle/>
        <a:p>
          <a:r>
            <a:rPr lang="es-ES" dirty="0"/>
            <a:t>Dolor cara anterior rodilla</a:t>
          </a:r>
        </a:p>
      </dgm:t>
    </dgm:pt>
    <dgm:pt modelId="{DF763751-383E-4695-839B-4AF50CD36FEE}" type="parTrans" cxnId="{3DFB4BC5-D8B2-49E3-9171-25D13E2DC811}">
      <dgm:prSet/>
      <dgm:spPr/>
      <dgm:t>
        <a:bodyPr/>
        <a:lstStyle/>
        <a:p>
          <a:endParaRPr lang="es-ES"/>
        </a:p>
      </dgm:t>
    </dgm:pt>
    <dgm:pt modelId="{1E6D3FCD-F63B-499E-8970-78417920CC36}" type="sibTrans" cxnId="{3DFB4BC5-D8B2-49E3-9171-25D13E2DC811}">
      <dgm:prSet/>
      <dgm:spPr/>
      <dgm:t>
        <a:bodyPr/>
        <a:lstStyle/>
        <a:p>
          <a:endParaRPr lang="es-ES"/>
        </a:p>
      </dgm:t>
    </dgm:pt>
    <dgm:pt modelId="{800DFD32-F17B-4C79-A8E4-1241C95C11D3}">
      <dgm:prSet phldrT="[Texto]" phldr="1"/>
      <dgm:spPr/>
      <dgm:t>
        <a:bodyPr/>
        <a:lstStyle/>
        <a:p>
          <a:endParaRPr lang="es-ES"/>
        </a:p>
      </dgm:t>
    </dgm:pt>
    <dgm:pt modelId="{2DF87635-34DD-469B-B503-2BBB0C43C7D5}" type="parTrans" cxnId="{D7690A5C-6190-4181-A852-BB89D09642D6}">
      <dgm:prSet/>
      <dgm:spPr/>
      <dgm:t>
        <a:bodyPr/>
        <a:lstStyle/>
        <a:p>
          <a:endParaRPr lang="es-ES"/>
        </a:p>
      </dgm:t>
    </dgm:pt>
    <dgm:pt modelId="{25B395AE-DDFC-4333-9F78-69052EBFDA16}" type="sibTrans" cxnId="{D7690A5C-6190-4181-A852-BB89D09642D6}">
      <dgm:prSet/>
      <dgm:spPr/>
      <dgm:t>
        <a:bodyPr/>
        <a:lstStyle/>
        <a:p>
          <a:endParaRPr lang="es-ES"/>
        </a:p>
      </dgm:t>
    </dgm:pt>
    <dgm:pt modelId="{7BE27D56-3637-4C53-AC2B-A0CEC46AA0F9}">
      <dgm:prSet phldrT="[Texto]"/>
      <dgm:spPr/>
      <dgm:t>
        <a:bodyPr/>
        <a:lstStyle/>
        <a:p>
          <a:r>
            <a:rPr lang="es-ES" dirty="0"/>
            <a:t>Sensación de pinzamiento</a:t>
          </a:r>
        </a:p>
      </dgm:t>
    </dgm:pt>
    <dgm:pt modelId="{031DE321-1EDA-4360-80BE-6DD44FBC8BF1}" type="parTrans" cxnId="{0CFEFBB2-C09D-4BA6-8B26-DCD640C5A245}">
      <dgm:prSet/>
      <dgm:spPr/>
      <dgm:t>
        <a:bodyPr/>
        <a:lstStyle/>
        <a:p>
          <a:endParaRPr lang="es-ES"/>
        </a:p>
      </dgm:t>
    </dgm:pt>
    <dgm:pt modelId="{D60D0222-78CA-4AF0-B6C6-CE988B189FA1}" type="sibTrans" cxnId="{0CFEFBB2-C09D-4BA6-8B26-DCD640C5A245}">
      <dgm:prSet/>
      <dgm:spPr/>
      <dgm:t>
        <a:bodyPr/>
        <a:lstStyle/>
        <a:p>
          <a:endParaRPr lang="es-ES"/>
        </a:p>
      </dgm:t>
    </dgm:pt>
    <dgm:pt modelId="{46A3C0C0-E526-4E85-AD24-FAEF611D0D6A}">
      <dgm:prSet phldrT="[Texto]" phldr="1"/>
      <dgm:spPr/>
      <dgm:t>
        <a:bodyPr/>
        <a:lstStyle/>
        <a:p>
          <a:endParaRPr lang="es-ES"/>
        </a:p>
      </dgm:t>
    </dgm:pt>
    <dgm:pt modelId="{7BA395F2-B525-42BF-B2E0-25B0CC30121B}" type="parTrans" cxnId="{3D0DB1B3-8749-48BB-9F79-B3C43011B789}">
      <dgm:prSet/>
      <dgm:spPr/>
      <dgm:t>
        <a:bodyPr/>
        <a:lstStyle/>
        <a:p>
          <a:endParaRPr lang="es-ES"/>
        </a:p>
      </dgm:t>
    </dgm:pt>
    <dgm:pt modelId="{906003A0-D516-4D34-84DD-95EBFE302583}" type="sibTrans" cxnId="{3D0DB1B3-8749-48BB-9F79-B3C43011B789}">
      <dgm:prSet/>
      <dgm:spPr/>
      <dgm:t>
        <a:bodyPr/>
        <a:lstStyle/>
        <a:p>
          <a:endParaRPr lang="es-ES"/>
        </a:p>
      </dgm:t>
    </dgm:pt>
    <dgm:pt modelId="{AF997506-5D1D-4576-9488-F2A62433CC0A}" type="pres">
      <dgm:prSet presAssocID="{007ED44A-98BA-4542-99D8-F50CA2D0B48E}" presName="linear" presStyleCnt="0">
        <dgm:presLayoutVars>
          <dgm:animLvl val="lvl"/>
          <dgm:resizeHandles val="exact"/>
        </dgm:presLayoutVars>
      </dgm:prSet>
      <dgm:spPr/>
    </dgm:pt>
    <dgm:pt modelId="{3E4A0B88-7EE3-49B2-9CA2-95301B6B7D84}" type="pres">
      <dgm:prSet presAssocID="{0BB40B12-C022-448A-B795-75E2A70DCBC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AF20CFF-C6EC-4B2E-9486-D705FD10EA82}" type="pres">
      <dgm:prSet presAssocID="{0BB40B12-C022-448A-B795-75E2A70DCBC8}" presName="childText" presStyleLbl="revTx" presStyleIdx="0" presStyleCnt="2">
        <dgm:presLayoutVars>
          <dgm:bulletEnabled val="1"/>
        </dgm:presLayoutVars>
      </dgm:prSet>
      <dgm:spPr/>
    </dgm:pt>
    <dgm:pt modelId="{E17ABE84-BC6C-449C-AF80-A478F7662A9C}" type="pres">
      <dgm:prSet presAssocID="{7BE27D56-3637-4C53-AC2B-A0CEC46AA0F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6A54AD5-99DF-4D7C-B409-94DF3A75AB1A}" type="pres">
      <dgm:prSet presAssocID="{7BE27D56-3637-4C53-AC2B-A0CEC46AA0F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DD9440F-5143-4BBB-8619-1E913827DE35}" type="presOf" srcId="{7BE27D56-3637-4C53-AC2B-A0CEC46AA0F9}" destId="{E17ABE84-BC6C-449C-AF80-A478F7662A9C}" srcOrd="0" destOrd="0" presId="urn:microsoft.com/office/officeart/2005/8/layout/vList2"/>
    <dgm:cxn modelId="{4DB4D514-0D5E-48C7-B3D1-5C856DEEE66A}" type="presOf" srcId="{0BB40B12-C022-448A-B795-75E2A70DCBC8}" destId="{3E4A0B88-7EE3-49B2-9CA2-95301B6B7D84}" srcOrd="0" destOrd="0" presId="urn:microsoft.com/office/officeart/2005/8/layout/vList2"/>
    <dgm:cxn modelId="{D7690A5C-6190-4181-A852-BB89D09642D6}" srcId="{0BB40B12-C022-448A-B795-75E2A70DCBC8}" destId="{800DFD32-F17B-4C79-A8E4-1241C95C11D3}" srcOrd="0" destOrd="0" parTransId="{2DF87635-34DD-469B-B503-2BBB0C43C7D5}" sibTransId="{25B395AE-DDFC-4333-9F78-69052EBFDA16}"/>
    <dgm:cxn modelId="{B0BE6B60-EA28-4F11-99C4-4098512AAAF4}" type="presOf" srcId="{007ED44A-98BA-4542-99D8-F50CA2D0B48E}" destId="{AF997506-5D1D-4576-9488-F2A62433CC0A}" srcOrd="0" destOrd="0" presId="urn:microsoft.com/office/officeart/2005/8/layout/vList2"/>
    <dgm:cxn modelId="{36309E41-F1AF-4E84-9D0C-5386BB4B2892}" type="presOf" srcId="{46A3C0C0-E526-4E85-AD24-FAEF611D0D6A}" destId="{26A54AD5-99DF-4D7C-B409-94DF3A75AB1A}" srcOrd="0" destOrd="0" presId="urn:microsoft.com/office/officeart/2005/8/layout/vList2"/>
    <dgm:cxn modelId="{0CFEFBB2-C09D-4BA6-8B26-DCD640C5A245}" srcId="{007ED44A-98BA-4542-99D8-F50CA2D0B48E}" destId="{7BE27D56-3637-4C53-AC2B-A0CEC46AA0F9}" srcOrd="1" destOrd="0" parTransId="{031DE321-1EDA-4360-80BE-6DD44FBC8BF1}" sibTransId="{D60D0222-78CA-4AF0-B6C6-CE988B189FA1}"/>
    <dgm:cxn modelId="{3D0DB1B3-8749-48BB-9F79-B3C43011B789}" srcId="{7BE27D56-3637-4C53-AC2B-A0CEC46AA0F9}" destId="{46A3C0C0-E526-4E85-AD24-FAEF611D0D6A}" srcOrd="0" destOrd="0" parTransId="{7BA395F2-B525-42BF-B2E0-25B0CC30121B}" sibTransId="{906003A0-D516-4D34-84DD-95EBFE302583}"/>
    <dgm:cxn modelId="{3DFB4BC5-D8B2-49E3-9171-25D13E2DC811}" srcId="{007ED44A-98BA-4542-99D8-F50CA2D0B48E}" destId="{0BB40B12-C022-448A-B795-75E2A70DCBC8}" srcOrd="0" destOrd="0" parTransId="{DF763751-383E-4695-839B-4AF50CD36FEE}" sibTransId="{1E6D3FCD-F63B-499E-8970-78417920CC36}"/>
    <dgm:cxn modelId="{6BB33FE9-F048-44FC-87DF-772BD5CAECF6}" type="presOf" srcId="{800DFD32-F17B-4C79-A8E4-1241C95C11D3}" destId="{6AF20CFF-C6EC-4B2E-9486-D705FD10EA82}" srcOrd="0" destOrd="0" presId="urn:microsoft.com/office/officeart/2005/8/layout/vList2"/>
    <dgm:cxn modelId="{9C9A5346-C02E-4327-AC61-F1A64DE23069}" type="presParOf" srcId="{AF997506-5D1D-4576-9488-F2A62433CC0A}" destId="{3E4A0B88-7EE3-49B2-9CA2-95301B6B7D84}" srcOrd="0" destOrd="0" presId="urn:microsoft.com/office/officeart/2005/8/layout/vList2"/>
    <dgm:cxn modelId="{7BCD3E96-4235-4FED-985C-29C2732C7151}" type="presParOf" srcId="{AF997506-5D1D-4576-9488-F2A62433CC0A}" destId="{6AF20CFF-C6EC-4B2E-9486-D705FD10EA82}" srcOrd="1" destOrd="0" presId="urn:microsoft.com/office/officeart/2005/8/layout/vList2"/>
    <dgm:cxn modelId="{4F5ABC57-750A-43EC-AA54-5D5E1C650DFD}" type="presParOf" srcId="{AF997506-5D1D-4576-9488-F2A62433CC0A}" destId="{E17ABE84-BC6C-449C-AF80-A478F7662A9C}" srcOrd="2" destOrd="0" presId="urn:microsoft.com/office/officeart/2005/8/layout/vList2"/>
    <dgm:cxn modelId="{F11377C4-8C4C-42A4-B13F-375998DB5C05}" type="presParOf" srcId="{AF997506-5D1D-4576-9488-F2A62433CC0A}" destId="{26A54AD5-99DF-4D7C-B409-94DF3A75AB1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7ED44A-98BA-4542-99D8-F50CA2D0B48E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BB40B12-C022-448A-B795-75E2A70DCBC8}">
      <dgm:prSet phldrT="[Texto]"/>
      <dgm:spPr/>
      <dgm:t>
        <a:bodyPr/>
        <a:lstStyle/>
        <a:p>
          <a:r>
            <a:rPr lang="es-ES" dirty="0"/>
            <a:t>Hinchazón</a:t>
          </a:r>
        </a:p>
      </dgm:t>
    </dgm:pt>
    <dgm:pt modelId="{DF763751-383E-4695-839B-4AF50CD36FEE}" type="parTrans" cxnId="{3DFB4BC5-D8B2-49E3-9171-25D13E2DC811}">
      <dgm:prSet/>
      <dgm:spPr/>
      <dgm:t>
        <a:bodyPr/>
        <a:lstStyle/>
        <a:p>
          <a:endParaRPr lang="es-ES"/>
        </a:p>
      </dgm:t>
    </dgm:pt>
    <dgm:pt modelId="{1E6D3FCD-F63B-499E-8970-78417920CC36}" type="sibTrans" cxnId="{3DFB4BC5-D8B2-49E3-9171-25D13E2DC811}">
      <dgm:prSet/>
      <dgm:spPr/>
      <dgm:t>
        <a:bodyPr/>
        <a:lstStyle/>
        <a:p>
          <a:endParaRPr lang="es-ES"/>
        </a:p>
      </dgm:t>
    </dgm:pt>
    <dgm:pt modelId="{800DFD32-F17B-4C79-A8E4-1241C95C11D3}">
      <dgm:prSet phldrT="[Texto]" phldr="1"/>
      <dgm:spPr/>
      <dgm:t>
        <a:bodyPr/>
        <a:lstStyle/>
        <a:p>
          <a:endParaRPr lang="es-ES" dirty="0"/>
        </a:p>
      </dgm:t>
    </dgm:pt>
    <dgm:pt modelId="{2DF87635-34DD-469B-B503-2BBB0C43C7D5}" type="parTrans" cxnId="{D7690A5C-6190-4181-A852-BB89D09642D6}">
      <dgm:prSet/>
      <dgm:spPr/>
      <dgm:t>
        <a:bodyPr/>
        <a:lstStyle/>
        <a:p>
          <a:endParaRPr lang="es-ES"/>
        </a:p>
      </dgm:t>
    </dgm:pt>
    <dgm:pt modelId="{25B395AE-DDFC-4333-9F78-69052EBFDA16}" type="sibTrans" cxnId="{D7690A5C-6190-4181-A852-BB89D09642D6}">
      <dgm:prSet/>
      <dgm:spPr/>
      <dgm:t>
        <a:bodyPr/>
        <a:lstStyle/>
        <a:p>
          <a:endParaRPr lang="es-ES"/>
        </a:p>
      </dgm:t>
    </dgm:pt>
    <dgm:pt modelId="{7BE27D56-3637-4C53-AC2B-A0CEC46AA0F9}">
      <dgm:prSet phldrT="[Texto]"/>
      <dgm:spPr/>
      <dgm:t>
        <a:bodyPr/>
        <a:lstStyle/>
        <a:p>
          <a:r>
            <a:rPr lang="es-ES" dirty="0"/>
            <a:t>Limitación funcional</a:t>
          </a:r>
        </a:p>
      </dgm:t>
    </dgm:pt>
    <dgm:pt modelId="{031DE321-1EDA-4360-80BE-6DD44FBC8BF1}" type="parTrans" cxnId="{0CFEFBB2-C09D-4BA6-8B26-DCD640C5A245}">
      <dgm:prSet/>
      <dgm:spPr/>
      <dgm:t>
        <a:bodyPr/>
        <a:lstStyle/>
        <a:p>
          <a:endParaRPr lang="es-ES"/>
        </a:p>
      </dgm:t>
    </dgm:pt>
    <dgm:pt modelId="{D60D0222-78CA-4AF0-B6C6-CE988B189FA1}" type="sibTrans" cxnId="{0CFEFBB2-C09D-4BA6-8B26-DCD640C5A245}">
      <dgm:prSet/>
      <dgm:spPr/>
      <dgm:t>
        <a:bodyPr/>
        <a:lstStyle/>
        <a:p>
          <a:endParaRPr lang="es-ES"/>
        </a:p>
      </dgm:t>
    </dgm:pt>
    <dgm:pt modelId="{46A3C0C0-E526-4E85-AD24-FAEF611D0D6A}">
      <dgm:prSet phldrT="[Texto]" phldr="1"/>
      <dgm:spPr/>
      <dgm:t>
        <a:bodyPr/>
        <a:lstStyle/>
        <a:p>
          <a:endParaRPr lang="es-ES"/>
        </a:p>
      </dgm:t>
    </dgm:pt>
    <dgm:pt modelId="{7BA395F2-B525-42BF-B2E0-25B0CC30121B}" type="parTrans" cxnId="{3D0DB1B3-8749-48BB-9F79-B3C43011B789}">
      <dgm:prSet/>
      <dgm:spPr/>
      <dgm:t>
        <a:bodyPr/>
        <a:lstStyle/>
        <a:p>
          <a:endParaRPr lang="es-ES"/>
        </a:p>
      </dgm:t>
    </dgm:pt>
    <dgm:pt modelId="{906003A0-D516-4D34-84DD-95EBFE302583}" type="sibTrans" cxnId="{3D0DB1B3-8749-48BB-9F79-B3C43011B789}">
      <dgm:prSet/>
      <dgm:spPr/>
      <dgm:t>
        <a:bodyPr/>
        <a:lstStyle/>
        <a:p>
          <a:endParaRPr lang="es-ES"/>
        </a:p>
      </dgm:t>
    </dgm:pt>
    <dgm:pt modelId="{AF997506-5D1D-4576-9488-F2A62433CC0A}" type="pres">
      <dgm:prSet presAssocID="{007ED44A-98BA-4542-99D8-F50CA2D0B48E}" presName="linear" presStyleCnt="0">
        <dgm:presLayoutVars>
          <dgm:animLvl val="lvl"/>
          <dgm:resizeHandles val="exact"/>
        </dgm:presLayoutVars>
      </dgm:prSet>
      <dgm:spPr/>
    </dgm:pt>
    <dgm:pt modelId="{3E4A0B88-7EE3-49B2-9CA2-95301B6B7D84}" type="pres">
      <dgm:prSet presAssocID="{0BB40B12-C022-448A-B795-75E2A70DCBC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AF20CFF-C6EC-4B2E-9486-D705FD10EA82}" type="pres">
      <dgm:prSet presAssocID="{0BB40B12-C022-448A-B795-75E2A70DCBC8}" presName="childText" presStyleLbl="revTx" presStyleIdx="0" presStyleCnt="2">
        <dgm:presLayoutVars>
          <dgm:bulletEnabled val="1"/>
        </dgm:presLayoutVars>
      </dgm:prSet>
      <dgm:spPr/>
    </dgm:pt>
    <dgm:pt modelId="{E17ABE84-BC6C-449C-AF80-A478F7662A9C}" type="pres">
      <dgm:prSet presAssocID="{7BE27D56-3637-4C53-AC2B-A0CEC46AA0F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6A54AD5-99DF-4D7C-B409-94DF3A75AB1A}" type="pres">
      <dgm:prSet presAssocID="{7BE27D56-3637-4C53-AC2B-A0CEC46AA0F9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3DD9440F-5143-4BBB-8619-1E913827DE35}" type="presOf" srcId="{7BE27D56-3637-4C53-AC2B-A0CEC46AA0F9}" destId="{E17ABE84-BC6C-449C-AF80-A478F7662A9C}" srcOrd="0" destOrd="0" presId="urn:microsoft.com/office/officeart/2005/8/layout/vList2"/>
    <dgm:cxn modelId="{4DB4D514-0D5E-48C7-B3D1-5C856DEEE66A}" type="presOf" srcId="{0BB40B12-C022-448A-B795-75E2A70DCBC8}" destId="{3E4A0B88-7EE3-49B2-9CA2-95301B6B7D84}" srcOrd="0" destOrd="0" presId="urn:microsoft.com/office/officeart/2005/8/layout/vList2"/>
    <dgm:cxn modelId="{D7690A5C-6190-4181-A852-BB89D09642D6}" srcId="{0BB40B12-C022-448A-B795-75E2A70DCBC8}" destId="{800DFD32-F17B-4C79-A8E4-1241C95C11D3}" srcOrd="0" destOrd="0" parTransId="{2DF87635-34DD-469B-B503-2BBB0C43C7D5}" sibTransId="{25B395AE-DDFC-4333-9F78-69052EBFDA16}"/>
    <dgm:cxn modelId="{B0BE6B60-EA28-4F11-99C4-4098512AAAF4}" type="presOf" srcId="{007ED44A-98BA-4542-99D8-F50CA2D0B48E}" destId="{AF997506-5D1D-4576-9488-F2A62433CC0A}" srcOrd="0" destOrd="0" presId="urn:microsoft.com/office/officeart/2005/8/layout/vList2"/>
    <dgm:cxn modelId="{36309E41-F1AF-4E84-9D0C-5386BB4B2892}" type="presOf" srcId="{46A3C0C0-E526-4E85-AD24-FAEF611D0D6A}" destId="{26A54AD5-99DF-4D7C-B409-94DF3A75AB1A}" srcOrd="0" destOrd="0" presId="urn:microsoft.com/office/officeart/2005/8/layout/vList2"/>
    <dgm:cxn modelId="{0CFEFBB2-C09D-4BA6-8B26-DCD640C5A245}" srcId="{007ED44A-98BA-4542-99D8-F50CA2D0B48E}" destId="{7BE27D56-3637-4C53-AC2B-A0CEC46AA0F9}" srcOrd="1" destOrd="0" parTransId="{031DE321-1EDA-4360-80BE-6DD44FBC8BF1}" sibTransId="{D60D0222-78CA-4AF0-B6C6-CE988B189FA1}"/>
    <dgm:cxn modelId="{3D0DB1B3-8749-48BB-9F79-B3C43011B789}" srcId="{7BE27D56-3637-4C53-AC2B-A0CEC46AA0F9}" destId="{46A3C0C0-E526-4E85-AD24-FAEF611D0D6A}" srcOrd="0" destOrd="0" parTransId="{7BA395F2-B525-42BF-B2E0-25B0CC30121B}" sibTransId="{906003A0-D516-4D34-84DD-95EBFE302583}"/>
    <dgm:cxn modelId="{3DFB4BC5-D8B2-49E3-9171-25D13E2DC811}" srcId="{007ED44A-98BA-4542-99D8-F50CA2D0B48E}" destId="{0BB40B12-C022-448A-B795-75E2A70DCBC8}" srcOrd="0" destOrd="0" parTransId="{DF763751-383E-4695-839B-4AF50CD36FEE}" sibTransId="{1E6D3FCD-F63B-499E-8970-78417920CC36}"/>
    <dgm:cxn modelId="{6BB33FE9-F048-44FC-87DF-772BD5CAECF6}" type="presOf" srcId="{800DFD32-F17B-4C79-A8E4-1241C95C11D3}" destId="{6AF20CFF-C6EC-4B2E-9486-D705FD10EA82}" srcOrd="0" destOrd="0" presId="urn:microsoft.com/office/officeart/2005/8/layout/vList2"/>
    <dgm:cxn modelId="{9C9A5346-C02E-4327-AC61-F1A64DE23069}" type="presParOf" srcId="{AF997506-5D1D-4576-9488-F2A62433CC0A}" destId="{3E4A0B88-7EE3-49B2-9CA2-95301B6B7D84}" srcOrd="0" destOrd="0" presId="urn:microsoft.com/office/officeart/2005/8/layout/vList2"/>
    <dgm:cxn modelId="{7BCD3E96-4235-4FED-985C-29C2732C7151}" type="presParOf" srcId="{AF997506-5D1D-4576-9488-F2A62433CC0A}" destId="{6AF20CFF-C6EC-4B2E-9486-D705FD10EA82}" srcOrd="1" destOrd="0" presId="urn:microsoft.com/office/officeart/2005/8/layout/vList2"/>
    <dgm:cxn modelId="{4F5ABC57-750A-43EC-AA54-5D5E1C650DFD}" type="presParOf" srcId="{AF997506-5D1D-4576-9488-F2A62433CC0A}" destId="{E17ABE84-BC6C-449C-AF80-A478F7662A9C}" srcOrd="2" destOrd="0" presId="urn:microsoft.com/office/officeart/2005/8/layout/vList2"/>
    <dgm:cxn modelId="{F11377C4-8C4C-42A4-B13F-375998DB5C05}" type="presParOf" srcId="{AF997506-5D1D-4576-9488-F2A62433CC0A}" destId="{26A54AD5-99DF-4D7C-B409-94DF3A75AB1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DA1B1E-A1C1-4ABB-B0D3-013D00E7D50F}" type="doc">
      <dgm:prSet loTypeId="urn:microsoft.com/office/officeart/2005/8/layout/pList2" loCatId="list" qsTypeId="urn:microsoft.com/office/officeart/2005/8/quickstyle/simple5" qsCatId="simple" csTypeId="urn:microsoft.com/office/officeart/2005/8/colors/colorful1" csCatId="colorful" phldr="1"/>
      <dgm:spPr/>
    </dgm:pt>
    <dgm:pt modelId="{A45CE6DB-BA02-40B5-AB70-E138C649B418}">
      <dgm:prSet phldrT="[Texto]"/>
      <dgm:spPr/>
      <dgm:t>
        <a:bodyPr/>
        <a:lstStyle/>
        <a:p>
          <a:endParaRPr lang="es-ES" dirty="0"/>
        </a:p>
        <a:p>
          <a:r>
            <a:rPr lang="es-ES" dirty="0"/>
            <a:t>TEST CLÍNICOS Y PRUEBAS FUNCIONALES</a:t>
          </a:r>
        </a:p>
      </dgm:t>
    </dgm:pt>
    <dgm:pt modelId="{A7E5FC0F-9084-4EB4-9824-FA994D598F89}" type="parTrans" cxnId="{06103ED6-7E2F-4532-845D-EC8E1BB77703}">
      <dgm:prSet/>
      <dgm:spPr/>
      <dgm:t>
        <a:bodyPr/>
        <a:lstStyle/>
        <a:p>
          <a:endParaRPr lang="es-ES"/>
        </a:p>
      </dgm:t>
    </dgm:pt>
    <dgm:pt modelId="{52342F4C-FBF7-4DC6-9443-7D805D3CBAAE}" type="sibTrans" cxnId="{06103ED6-7E2F-4532-845D-EC8E1BB77703}">
      <dgm:prSet/>
      <dgm:spPr/>
      <dgm:t>
        <a:bodyPr/>
        <a:lstStyle/>
        <a:p>
          <a:endParaRPr lang="es-ES"/>
        </a:p>
      </dgm:t>
    </dgm:pt>
    <dgm:pt modelId="{7792C7FC-8904-49E0-812F-00BB7F7D8834}">
      <dgm:prSet phldrT="[Texto]"/>
      <dgm:spPr/>
      <dgm:t>
        <a:bodyPr/>
        <a:lstStyle/>
        <a:p>
          <a:endParaRPr lang="es-ES" dirty="0"/>
        </a:p>
        <a:p>
          <a:r>
            <a:rPr lang="es-ES" dirty="0"/>
            <a:t>PALPACIÓN</a:t>
          </a:r>
        </a:p>
      </dgm:t>
    </dgm:pt>
    <dgm:pt modelId="{E8542398-6632-4434-BACA-E842EF1FC094}" type="sibTrans" cxnId="{A7B7BC7C-6AD1-4364-9BB1-A4E867816CEE}">
      <dgm:prSet/>
      <dgm:spPr/>
      <dgm:t>
        <a:bodyPr/>
        <a:lstStyle/>
        <a:p>
          <a:endParaRPr lang="es-ES"/>
        </a:p>
      </dgm:t>
    </dgm:pt>
    <dgm:pt modelId="{72EB7B25-D989-4ECB-9550-804DFB3E1CB1}" type="parTrans" cxnId="{A7B7BC7C-6AD1-4364-9BB1-A4E867816CEE}">
      <dgm:prSet/>
      <dgm:spPr/>
      <dgm:t>
        <a:bodyPr/>
        <a:lstStyle/>
        <a:p>
          <a:endParaRPr lang="es-ES"/>
        </a:p>
      </dgm:t>
    </dgm:pt>
    <dgm:pt modelId="{1C169E4A-1EC6-44D2-BBE5-D54300F24DFE}">
      <dgm:prSet phldrT="[Texto]"/>
      <dgm:spPr/>
      <dgm:t>
        <a:bodyPr/>
        <a:lstStyle/>
        <a:p>
          <a:pPr algn="ctr"/>
          <a:endParaRPr lang="es-ES" dirty="0"/>
        </a:p>
        <a:p>
          <a:pPr algn="ctr"/>
          <a:r>
            <a:rPr lang="es-ES" dirty="0"/>
            <a:t>INSPECCIÓN</a:t>
          </a:r>
        </a:p>
      </dgm:t>
    </dgm:pt>
    <dgm:pt modelId="{AEB9414A-EA95-437C-A966-5CB1677BD5F4}" type="sibTrans" cxnId="{0C5767F5-39C7-4A03-95B2-821B8EA03164}">
      <dgm:prSet/>
      <dgm:spPr/>
      <dgm:t>
        <a:bodyPr/>
        <a:lstStyle/>
        <a:p>
          <a:endParaRPr lang="es-ES"/>
        </a:p>
      </dgm:t>
    </dgm:pt>
    <dgm:pt modelId="{0288893A-A579-43DF-9C9A-4C9A29E6D2C6}" type="parTrans" cxnId="{0C5767F5-39C7-4A03-95B2-821B8EA03164}">
      <dgm:prSet/>
      <dgm:spPr/>
      <dgm:t>
        <a:bodyPr/>
        <a:lstStyle/>
        <a:p>
          <a:endParaRPr lang="es-ES"/>
        </a:p>
      </dgm:t>
    </dgm:pt>
    <dgm:pt modelId="{5774CBC4-3BBA-4598-93B5-FD823A11F84C}" type="pres">
      <dgm:prSet presAssocID="{CFDA1B1E-A1C1-4ABB-B0D3-013D00E7D50F}" presName="Name0" presStyleCnt="0">
        <dgm:presLayoutVars>
          <dgm:dir/>
          <dgm:resizeHandles val="exact"/>
        </dgm:presLayoutVars>
      </dgm:prSet>
      <dgm:spPr/>
    </dgm:pt>
    <dgm:pt modelId="{466817AB-B493-4719-A907-2770A54C2B7A}" type="pres">
      <dgm:prSet presAssocID="{CFDA1B1E-A1C1-4ABB-B0D3-013D00E7D50F}" presName="bkgdShp" presStyleLbl="alignAccFollowNode1" presStyleIdx="0" presStyleCnt="1" custLinFactNeighborX="16" custLinFactNeighborY="-934"/>
      <dgm:spPr/>
    </dgm:pt>
    <dgm:pt modelId="{ECDFDDF2-9AF7-4A70-B7C9-D3B7B710662A}" type="pres">
      <dgm:prSet presAssocID="{CFDA1B1E-A1C1-4ABB-B0D3-013D00E7D50F}" presName="linComp" presStyleCnt="0"/>
      <dgm:spPr/>
    </dgm:pt>
    <dgm:pt modelId="{5DF90018-29DA-47D1-B9BA-96A6F2CBDD8A}" type="pres">
      <dgm:prSet presAssocID="{1C169E4A-1EC6-44D2-BBE5-D54300F24DFE}" presName="compNode" presStyleCnt="0"/>
      <dgm:spPr/>
    </dgm:pt>
    <dgm:pt modelId="{2273531F-E87B-4152-8C9D-E1541A0456E5}" type="pres">
      <dgm:prSet presAssocID="{1C169E4A-1EC6-44D2-BBE5-D54300F24DFE}" presName="node" presStyleLbl="node1" presStyleIdx="0" presStyleCnt="3">
        <dgm:presLayoutVars>
          <dgm:bulletEnabled val="1"/>
        </dgm:presLayoutVars>
      </dgm:prSet>
      <dgm:spPr/>
    </dgm:pt>
    <dgm:pt modelId="{D17F8328-4988-4392-AD87-94417AE7C4A9}" type="pres">
      <dgm:prSet presAssocID="{1C169E4A-1EC6-44D2-BBE5-D54300F24DFE}" presName="invisiNode" presStyleLbl="node1" presStyleIdx="0" presStyleCnt="3"/>
      <dgm:spPr/>
    </dgm:pt>
    <dgm:pt modelId="{9CFF9BA3-2004-4F2E-A5D3-BC20E2728F1E}" type="pres">
      <dgm:prSet presAssocID="{1C169E4A-1EC6-44D2-BBE5-D54300F24DFE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7C40F42-2287-4184-8C3E-365FEEA587AA}" type="pres">
      <dgm:prSet presAssocID="{AEB9414A-EA95-437C-A966-5CB1677BD5F4}" presName="sibTrans" presStyleLbl="sibTrans2D1" presStyleIdx="0" presStyleCnt="0"/>
      <dgm:spPr/>
    </dgm:pt>
    <dgm:pt modelId="{857F70F5-B604-477E-8EA6-D54B3D87B904}" type="pres">
      <dgm:prSet presAssocID="{7792C7FC-8904-49E0-812F-00BB7F7D8834}" presName="compNode" presStyleCnt="0"/>
      <dgm:spPr/>
    </dgm:pt>
    <dgm:pt modelId="{14750698-C1BF-48C9-A12B-F8A5E9D0D032}" type="pres">
      <dgm:prSet presAssocID="{7792C7FC-8904-49E0-812F-00BB7F7D8834}" presName="node" presStyleLbl="node1" presStyleIdx="1" presStyleCnt="3">
        <dgm:presLayoutVars>
          <dgm:bulletEnabled val="1"/>
        </dgm:presLayoutVars>
      </dgm:prSet>
      <dgm:spPr/>
    </dgm:pt>
    <dgm:pt modelId="{0E6C4104-652D-4836-98EC-0011F785B093}" type="pres">
      <dgm:prSet presAssocID="{7792C7FC-8904-49E0-812F-00BB7F7D8834}" presName="invisiNode" presStyleLbl="node1" presStyleIdx="1" presStyleCnt="3"/>
      <dgm:spPr/>
    </dgm:pt>
    <dgm:pt modelId="{3CE345A3-6096-4A55-B8D7-0326DECB6421}" type="pres">
      <dgm:prSet presAssocID="{7792C7FC-8904-49E0-812F-00BB7F7D8834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0" b="-120000"/>
          </a:stretch>
        </a:blipFill>
      </dgm:spPr>
    </dgm:pt>
    <dgm:pt modelId="{D886DD6B-6EF1-411E-9256-1B9C745A072F}" type="pres">
      <dgm:prSet presAssocID="{E8542398-6632-4434-BACA-E842EF1FC094}" presName="sibTrans" presStyleLbl="sibTrans2D1" presStyleIdx="0" presStyleCnt="0"/>
      <dgm:spPr/>
    </dgm:pt>
    <dgm:pt modelId="{4ECCF56B-4790-4329-81C3-BC285473EB47}" type="pres">
      <dgm:prSet presAssocID="{A45CE6DB-BA02-40B5-AB70-E138C649B418}" presName="compNode" presStyleCnt="0"/>
      <dgm:spPr/>
    </dgm:pt>
    <dgm:pt modelId="{60FBCBFC-8545-49B0-9A85-BC8DE5AECD46}" type="pres">
      <dgm:prSet presAssocID="{A45CE6DB-BA02-40B5-AB70-E138C649B418}" presName="node" presStyleLbl="node1" presStyleIdx="2" presStyleCnt="3">
        <dgm:presLayoutVars>
          <dgm:bulletEnabled val="1"/>
        </dgm:presLayoutVars>
      </dgm:prSet>
      <dgm:spPr/>
    </dgm:pt>
    <dgm:pt modelId="{2EDBAFAA-5A7D-4106-AD16-7A8794C57FB8}" type="pres">
      <dgm:prSet presAssocID="{A45CE6DB-BA02-40B5-AB70-E138C649B418}" presName="invisiNode" presStyleLbl="node1" presStyleIdx="2" presStyleCnt="3"/>
      <dgm:spPr/>
    </dgm:pt>
    <dgm:pt modelId="{0C9CCA72-3A65-49A8-8BD6-A2F86AFE3190}" type="pres">
      <dgm:prSet presAssocID="{A45CE6DB-BA02-40B5-AB70-E138C649B418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</dgm:ptLst>
  <dgm:cxnLst>
    <dgm:cxn modelId="{0DBA8302-0A80-4898-9934-1A419A5D4605}" type="presOf" srcId="{A45CE6DB-BA02-40B5-AB70-E138C649B418}" destId="{60FBCBFC-8545-49B0-9A85-BC8DE5AECD46}" srcOrd="0" destOrd="0" presId="urn:microsoft.com/office/officeart/2005/8/layout/pList2"/>
    <dgm:cxn modelId="{922D713C-75A1-420E-8C96-867FAD97BE57}" type="presOf" srcId="{1C169E4A-1EC6-44D2-BBE5-D54300F24DFE}" destId="{2273531F-E87B-4152-8C9D-E1541A0456E5}" srcOrd="0" destOrd="0" presId="urn:microsoft.com/office/officeart/2005/8/layout/pList2"/>
    <dgm:cxn modelId="{1625CE54-5A70-454F-9B5C-49CCD078448F}" type="presOf" srcId="{CFDA1B1E-A1C1-4ABB-B0D3-013D00E7D50F}" destId="{5774CBC4-3BBA-4598-93B5-FD823A11F84C}" srcOrd="0" destOrd="0" presId="urn:microsoft.com/office/officeart/2005/8/layout/pList2"/>
    <dgm:cxn modelId="{A7B7BC7C-6AD1-4364-9BB1-A4E867816CEE}" srcId="{CFDA1B1E-A1C1-4ABB-B0D3-013D00E7D50F}" destId="{7792C7FC-8904-49E0-812F-00BB7F7D8834}" srcOrd="1" destOrd="0" parTransId="{72EB7B25-D989-4ECB-9550-804DFB3E1CB1}" sibTransId="{E8542398-6632-4434-BACA-E842EF1FC094}"/>
    <dgm:cxn modelId="{0DAB7890-6917-4EC5-A672-185AB28C425E}" type="presOf" srcId="{AEB9414A-EA95-437C-A966-5CB1677BD5F4}" destId="{B7C40F42-2287-4184-8C3E-365FEEA587AA}" srcOrd="0" destOrd="0" presId="urn:microsoft.com/office/officeart/2005/8/layout/pList2"/>
    <dgm:cxn modelId="{F4209390-7029-45AF-BBE9-C1ED6DC7DC6F}" type="presOf" srcId="{7792C7FC-8904-49E0-812F-00BB7F7D8834}" destId="{14750698-C1BF-48C9-A12B-F8A5E9D0D032}" srcOrd="0" destOrd="0" presId="urn:microsoft.com/office/officeart/2005/8/layout/pList2"/>
    <dgm:cxn modelId="{0EB340D1-1C11-470E-A3BD-04DE46535412}" type="presOf" srcId="{E8542398-6632-4434-BACA-E842EF1FC094}" destId="{D886DD6B-6EF1-411E-9256-1B9C745A072F}" srcOrd="0" destOrd="0" presId="urn:microsoft.com/office/officeart/2005/8/layout/pList2"/>
    <dgm:cxn modelId="{06103ED6-7E2F-4532-845D-EC8E1BB77703}" srcId="{CFDA1B1E-A1C1-4ABB-B0D3-013D00E7D50F}" destId="{A45CE6DB-BA02-40B5-AB70-E138C649B418}" srcOrd="2" destOrd="0" parTransId="{A7E5FC0F-9084-4EB4-9824-FA994D598F89}" sibTransId="{52342F4C-FBF7-4DC6-9443-7D805D3CBAAE}"/>
    <dgm:cxn modelId="{0C5767F5-39C7-4A03-95B2-821B8EA03164}" srcId="{CFDA1B1E-A1C1-4ABB-B0D3-013D00E7D50F}" destId="{1C169E4A-1EC6-44D2-BBE5-D54300F24DFE}" srcOrd="0" destOrd="0" parTransId="{0288893A-A579-43DF-9C9A-4C9A29E6D2C6}" sibTransId="{AEB9414A-EA95-437C-A966-5CB1677BD5F4}"/>
    <dgm:cxn modelId="{01E3FEDF-DBA5-4F35-8144-E7DD6C11EF58}" type="presParOf" srcId="{5774CBC4-3BBA-4598-93B5-FD823A11F84C}" destId="{466817AB-B493-4719-A907-2770A54C2B7A}" srcOrd="0" destOrd="0" presId="urn:microsoft.com/office/officeart/2005/8/layout/pList2"/>
    <dgm:cxn modelId="{D3EA9DDC-DAD7-490D-BC8F-0BB884930E89}" type="presParOf" srcId="{5774CBC4-3BBA-4598-93B5-FD823A11F84C}" destId="{ECDFDDF2-9AF7-4A70-B7C9-D3B7B710662A}" srcOrd="1" destOrd="0" presId="urn:microsoft.com/office/officeart/2005/8/layout/pList2"/>
    <dgm:cxn modelId="{0409DE62-7538-441F-9101-95CF2F704734}" type="presParOf" srcId="{ECDFDDF2-9AF7-4A70-B7C9-D3B7B710662A}" destId="{5DF90018-29DA-47D1-B9BA-96A6F2CBDD8A}" srcOrd="0" destOrd="0" presId="urn:microsoft.com/office/officeart/2005/8/layout/pList2"/>
    <dgm:cxn modelId="{68BF7CB6-1484-45E2-B238-0935D4D2E3B6}" type="presParOf" srcId="{5DF90018-29DA-47D1-B9BA-96A6F2CBDD8A}" destId="{2273531F-E87B-4152-8C9D-E1541A0456E5}" srcOrd="0" destOrd="0" presId="urn:microsoft.com/office/officeart/2005/8/layout/pList2"/>
    <dgm:cxn modelId="{A86A25C0-3D40-4427-BAC2-3C7A798EA95A}" type="presParOf" srcId="{5DF90018-29DA-47D1-B9BA-96A6F2CBDD8A}" destId="{D17F8328-4988-4392-AD87-94417AE7C4A9}" srcOrd="1" destOrd="0" presId="urn:microsoft.com/office/officeart/2005/8/layout/pList2"/>
    <dgm:cxn modelId="{CF67215E-6442-4526-90C8-5C250CCC8BD7}" type="presParOf" srcId="{5DF90018-29DA-47D1-B9BA-96A6F2CBDD8A}" destId="{9CFF9BA3-2004-4F2E-A5D3-BC20E2728F1E}" srcOrd="2" destOrd="0" presId="urn:microsoft.com/office/officeart/2005/8/layout/pList2"/>
    <dgm:cxn modelId="{A6A8777C-AF69-4B9D-B055-A0706F858F93}" type="presParOf" srcId="{ECDFDDF2-9AF7-4A70-B7C9-D3B7B710662A}" destId="{B7C40F42-2287-4184-8C3E-365FEEA587AA}" srcOrd="1" destOrd="0" presId="urn:microsoft.com/office/officeart/2005/8/layout/pList2"/>
    <dgm:cxn modelId="{11D24FAC-A918-4F94-B1C5-571210C6CC24}" type="presParOf" srcId="{ECDFDDF2-9AF7-4A70-B7C9-D3B7B710662A}" destId="{857F70F5-B604-477E-8EA6-D54B3D87B904}" srcOrd="2" destOrd="0" presId="urn:microsoft.com/office/officeart/2005/8/layout/pList2"/>
    <dgm:cxn modelId="{487B64E8-6B23-4061-81DC-E8A3A599B41F}" type="presParOf" srcId="{857F70F5-B604-477E-8EA6-D54B3D87B904}" destId="{14750698-C1BF-48C9-A12B-F8A5E9D0D032}" srcOrd="0" destOrd="0" presId="urn:microsoft.com/office/officeart/2005/8/layout/pList2"/>
    <dgm:cxn modelId="{811DF22C-A563-41D1-A64C-348BFCE62722}" type="presParOf" srcId="{857F70F5-B604-477E-8EA6-D54B3D87B904}" destId="{0E6C4104-652D-4836-98EC-0011F785B093}" srcOrd="1" destOrd="0" presId="urn:microsoft.com/office/officeart/2005/8/layout/pList2"/>
    <dgm:cxn modelId="{AFE39E10-2F0E-4943-A83C-889317AFE757}" type="presParOf" srcId="{857F70F5-B604-477E-8EA6-D54B3D87B904}" destId="{3CE345A3-6096-4A55-B8D7-0326DECB6421}" srcOrd="2" destOrd="0" presId="urn:microsoft.com/office/officeart/2005/8/layout/pList2"/>
    <dgm:cxn modelId="{D2024747-164C-48E4-BE4E-FEC3528AF609}" type="presParOf" srcId="{ECDFDDF2-9AF7-4A70-B7C9-D3B7B710662A}" destId="{D886DD6B-6EF1-411E-9256-1B9C745A072F}" srcOrd="3" destOrd="0" presId="urn:microsoft.com/office/officeart/2005/8/layout/pList2"/>
    <dgm:cxn modelId="{5CE9C674-579C-46E4-9595-DC3EEF240F8C}" type="presParOf" srcId="{ECDFDDF2-9AF7-4A70-B7C9-D3B7B710662A}" destId="{4ECCF56B-4790-4329-81C3-BC285473EB47}" srcOrd="4" destOrd="0" presId="urn:microsoft.com/office/officeart/2005/8/layout/pList2"/>
    <dgm:cxn modelId="{71FB166C-3111-4778-9A1A-96B93B108A06}" type="presParOf" srcId="{4ECCF56B-4790-4329-81C3-BC285473EB47}" destId="{60FBCBFC-8545-49B0-9A85-BC8DE5AECD46}" srcOrd="0" destOrd="0" presId="urn:microsoft.com/office/officeart/2005/8/layout/pList2"/>
    <dgm:cxn modelId="{FC4A9D47-D5F1-4130-BA77-D2D9E33EC85D}" type="presParOf" srcId="{4ECCF56B-4790-4329-81C3-BC285473EB47}" destId="{2EDBAFAA-5A7D-4106-AD16-7A8794C57FB8}" srcOrd="1" destOrd="0" presId="urn:microsoft.com/office/officeart/2005/8/layout/pList2"/>
    <dgm:cxn modelId="{4AB745C7-F474-4919-AD0A-C3DF328C5C6E}" type="presParOf" srcId="{4ECCF56B-4790-4329-81C3-BC285473EB47}" destId="{0C9CCA72-3A65-49A8-8BD6-A2F86AFE319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F2452-A881-442C-8451-1F8311462137}">
      <dsp:nvSpPr>
        <dsp:cNvPr id="0" name=""/>
        <dsp:cNvSpPr/>
      </dsp:nvSpPr>
      <dsp:spPr>
        <a:xfrm>
          <a:off x="638165" y="1051"/>
          <a:ext cx="2175941" cy="10879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FACTORES EXTRÍNSECOS </a:t>
          </a:r>
        </a:p>
      </dsp:txBody>
      <dsp:txXfrm>
        <a:off x="670031" y="32917"/>
        <a:ext cx="2112209" cy="1024238"/>
      </dsp:txXfrm>
    </dsp:sp>
    <dsp:sp modelId="{D6C12C45-1C4A-4EB8-AF19-0B2E7462E70E}">
      <dsp:nvSpPr>
        <dsp:cNvPr id="0" name=""/>
        <dsp:cNvSpPr/>
      </dsp:nvSpPr>
      <dsp:spPr>
        <a:xfrm>
          <a:off x="855759" y="1089021"/>
          <a:ext cx="217594" cy="815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978"/>
              </a:lnTo>
              <a:lnTo>
                <a:pt x="217594" y="8159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5D65C-BD77-4FB5-B8D4-453244E612ED}">
      <dsp:nvSpPr>
        <dsp:cNvPr id="0" name=""/>
        <dsp:cNvSpPr/>
      </dsp:nvSpPr>
      <dsp:spPr>
        <a:xfrm>
          <a:off x="1073354" y="1361014"/>
          <a:ext cx="1740753" cy="1087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Traumatismos y lesiones secundarias</a:t>
          </a:r>
        </a:p>
      </dsp:txBody>
      <dsp:txXfrm>
        <a:off x="1105220" y="1392880"/>
        <a:ext cx="1677021" cy="1024238"/>
      </dsp:txXfrm>
    </dsp:sp>
    <dsp:sp modelId="{BDE38463-D479-4A32-B072-71CCEFAE978F}">
      <dsp:nvSpPr>
        <dsp:cNvPr id="0" name=""/>
        <dsp:cNvSpPr/>
      </dsp:nvSpPr>
      <dsp:spPr>
        <a:xfrm>
          <a:off x="855759" y="1089021"/>
          <a:ext cx="217594" cy="2175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5941"/>
              </a:lnTo>
              <a:lnTo>
                <a:pt x="217594" y="217594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DED737-E38E-48C3-B559-6DB20E1806C4}">
      <dsp:nvSpPr>
        <dsp:cNvPr id="0" name=""/>
        <dsp:cNvSpPr/>
      </dsp:nvSpPr>
      <dsp:spPr>
        <a:xfrm>
          <a:off x="1073354" y="2720978"/>
          <a:ext cx="1740753" cy="1087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Sobrecarga funcional</a:t>
          </a:r>
        </a:p>
      </dsp:txBody>
      <dsp:txXfrm>
        <a:off x="1105220" y="2752844"/>
        <a:ext cx="1677021" cy="1024238"/>
      </dsp:txXfrm>
    </dsp:sp>
    <dsp:sp modelId="{C5A8EAEF-65DB-4838-9C51-AE3A81B71BFD}">
      <dsp:nvSpPr>
        <dsp:cNvPr id="0" name=""/>
        <dsp:cNvSpPr/>
      </dsp:nvSpPr>
      <dsp:spPr>
        <a:xfrm>
          <a:off x="3358092" y="1051"/>
          <a:ext cx="2175941" cy="1087970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FACTORES INTRÍNSECOS</a:t>
          </a:r>
        </a:p>
      </dsp:txBody>
      <dsp:txXfrm>
        <a:off x="3389958" y="32917"/>
        <a:ext cx="2112209" cy="1024238"/>
      </dsp:txXfrm>
    </dsp:sp>
    <dsp:sp modelId="{2E3B03B0-3026-4905-916B-2ED56A7E62DD}">
      <dsp:nvSpPr>
        <dsp:cNvPr id="0" name=""/>
        <dsp:cNvSpPr/>
      </dsp:nvSpPr>
      <dsp:spPr>
        <a:xfrm>
          <a:off x="3575686" y="1089021"/>
          <a:ext cx="217594" cy="815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978"/>
              </a:lnTo>
              <a:lnTo>
                <a:pt x="217594" y="8159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F3165-F204-472D-A397-666AFB068ABA}">
      <dsp:nvSpPr>
        <dsp:cNvPr id="0" name=""/>
        <dsp:cNvSpPr/>
      </dsp:nvSpPr>
      <dsp:spPr>
        <a:xfrm>
          <a:off x="3793281" y="1361014"/>
          <a:ext cx="1740753" cy="1087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Anatómicos</a:t>
          </a:r>
        </a:p>
      </dsp:txBody>
      <dsp:txXfrm>
        <a:off x="3825147" y="1392880"/>
        <a:ext cx="1677021" cy="1024238"/>
      </dsp:txXfrm>
    </dsp:sp>
    <dsp:sp modelId="{D2B84491-8BF3-45C5-A021-1C0A1C4DF1C3}">
      <dsp:nvSpPr>
        <dsp:cNvPr id="0" name=""/>
        <dsp:cNvSpPr/>
      </dsp:nvSpPr>
      <dsp:spPr>
        <a:xfrm>
          <a:off x="3575686" y="1089021"/>
          <a:ext cx="217594" cy="2175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5941"/>
              </a:lnTo>
              <a:lnTo>
                <a:pt x="217594" y="217594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6ABC8-7D27-4092-97CD-00B1DA9C9A13}">
      <dsp:nvSpPr>
        <dsp:cNvPr id="0" name=""/>
        <dsp:cNvSpPr/>
      </dsp:nvSpPr>
      <dsp:spPr>
        <a:xfrm>
          <a:off x="3793281" y="2720978"/>
          <a:ext cx="1740753" cy="10879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Biomecánicos </a:t>
          </a:r>
        </a:p>
      </dsp:txBody>
      <dsp:txXfrm>
        <a:off x="3825147" y="2752844"/>
        <a:ext cx="1677021" cy="10242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4A0B88-7EE3-49B2-9CA2-95301B6B7D84}">
      <dsp:nvSpPr>
        <dsp:cNvPr id="0" name=""/>
        <dsp:cNvSpPr/>
      </dsp:nvSpPr>
      <dsp:spPr>
        <a:xfrm>
          <a:off x="0" y="211886"/>
          <a:ext cx="4267200" cy="69556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 dirty="0"/>
            <a:t>Dolor cara anterior rodilla</a:t>
          </a:r>
        </a:p>
      </dsp:txBody>
      <dsp:txXfrm>
        <a:off x="33955" y="245841"/>
        <a:ext cx="4199290" cy="627655"/>
      </dsp:txXfrm>
    </dsp:sp>
    <dsp:sp modelId="{6AF20CFF-C6EC-4B2E-9486-D705FD10EA82}">
      <dsp:nvSpPr>
        <dsp:cNvPr id="0" name=""/>
        <dsp:cNvSpPr/>
      </dsp:nvSpPr>
      <dsp:spPr>
        <a:xfrm>
          <a:off x="0" y="907451"/>
          <a:ext cx="42672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S" sz="2300" kern="1200"/>
        </a:p>
      </dsp:txBody>
      <dsp:txXfrm>
        <a:off x="0" y="907451"/>
        <a:ext cx="4267200" cy="480240"/>
      </dsp:txXfrm>
    </dsp:sp>
    <dsp:sp modelId="{E17ABE84-BC6C-449C-AF80-A478F7662A9C}">
      <dsp:nvSpPr>
        <dsp:cNvPr id="0" name=""/>
        <dsp:cNvSpPr/>
      </dsp:nvSpPr>
      <dsp:spPr>
        <a:xfrm>
          <a:off x="0" y="1387691"/>
          <a:ext cx="4267200" cy="6955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 dirty="0"/>
            <a:t>Sensación de pinzamiento</a:t>
          </a:r>
        </a:p>
      </dsp:txBody>
      <dsp:txXfrm>
        <a:off x="33955" y="1421646"/>
        <a:ext cx="4199290" cy="627655"/>
      </dsp:txXfrm>
    </dsp:sp>
    <dsp:sp modelId="{26A54AD5-99DF-4D7C-B409-94DF3A75AB1A}">
      <dsp:nvSpPr>
        <dsp:cNvPr id="0" name=""/>
        <dsp:cNvSpPr/>
      </dsp:nvSpPr>
      <dsp:spPr>
        <a:xfrm>
          <a:off x="0" y="2083256"/>
          <a:ext cx="426720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S" sz="2300" kern="1200"/>
        </a:p>
      </dsp:txBody>
      <dsp:txXfrm>
        <a:off x="0" y="2083256"/>
        <a:ext cx="4267200" cy="480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4A0B88-7EE3-49B2-9CA2-95301B6B7D84}">
      <dsp:nvSpPr>
        <dsp:cNvPr id="0" name=""/>
        <dsp:cNvSpPr/>
      </dsp:nvSpPr>
      <dsp:spPr>
        <a:xfrm>
          <a:off x="0" y="9161"/>
          <a:ext cx="4267200" cy="8154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Hinchazón</a:t>
          </a:r>
        </a:p>
      </dsp:txBody>
      <dsp:txXfrm>
        <a:off x="39809" y="48970"/>
        <a:ext cx="4187582" cy="735872"/>
      </dsp:txXfrm>
    </dsp:sp>
    <dsp:sp modelId="{6AF20CFF-C6EC-4B2E-9486-D705FD10EA82}">
      <dsp:nvSpPr>
        <dsp:cNvPr id="0" name=""/>
        <dsp:cNvSpPr/>
      </dsp:nvSpPr>
      <dsp:spPr>
        <a:xfrm>
          <a:off x="0" y="824651"/>
          <a:ext cx="4267200" cy="56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S" sz="2700" kern="1200" dirty="0"/>
        </a:p>
      </dsp:txBody>
      <dsp:txXfrm>
        <a:off x="0" y="824651"/>
        <a:ext cx="4267200" cy="563040"/>
      </dsp:txXfrm>
    </dsp:sp>
    <dsp:sp modelId="{E17ABE84-BC6C-449C-AF80-A478F7662A9C}">
      <dsp:nvSpPr>
        <dsp:cNvPr id="0" name=""/>
        <dsp:cNvSpPr/>
      </dsp:nvSpPr>
      <dsp:spPr>
        <a:xfrm>
          <a:off x="0" y="1387691"/>
          <a:ext cx="4267200" cy="81549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400" kern="1200" dirty="0"/>
            <a:t>Limitación funcional</a:t>
          </a:r>
        </a:p>
      </dsp:txBody>
      <dsp:txXfrm>
        <a:off x="39809" y="1427500"/>
        <a:ext cx="4187582" cy="735872"/>
      </dsp:txXfrm>
    </dsp:sp>
    <dsp:sp modelId="{26A54AD5-99DF-4D7C-B409-94DF3A75AB1A}">
      <dsp:nvSpPr>
        <dsp:cNvPr id="0" name=""/>
        <dsp:cNvSpPr/>
      </dsp:nvSpPr>
      <dsp:spPr>
        <a:xfrm>
          <a:off x="0" y="2203181"/>
          <a:ext cx="4267200" cy="56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s-ES" sz="2700" kern="1200"/>
        </a:p>
      </dsp:txBody>
      <dsp:txXfrm>
        <a:off x="0" y="2203181"/>
        <a:ext cx="4267200" cy="5630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817AB-B493-4719-A907-2770A54C2B7A}">
      <dsp:nvSpPr>
        <dsp:cNvPr id="0" name=""/>
        <dsp:cNvSpPr/>
      </dsp:nvSpPr>
      <dsp:spPr>
        <a:xfrm>
          <a:off x="0" y="0"/>
          <a:ext cx="7200900" cy="183165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FF9BA3-2004-4F2E-A5D3-BC20E2728F1E}">
      <dsp:nvSpPr>
        <dsp:cNvPr id="0" name=""/>
        <dsp:cNvSpPr/>
      </dsp:nvSpPr>
      <dsp:spPr>
        <a:xfrm>
          <a:off x="216027" y="244221"/>
          <a:ext cx="2115264" cy="134321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273531F-E87B-4152-8C9D-E1541A0456E5}">
      <dsp:nvSpPr>
        <dsp:cNvPr id="0" name=""/>
        <dsp:cNvSpPr/>
      </dsp:nvSpPr>
      <dsp:spPr>
        <a:xfrm rot="10800000">
          <a:off x="216027" y="1831657"/>
          <a:ext cx="2115264" cy="223869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INSPECCIÓN</a:t>
          </a:r>
        </a:p>
      </dsp:txBody>
      <dsp:txXfrm rot="10800000">
        <a:off x="281079" y="1831657"/>
        <a:ext cx="1985160" cy="2173640"/>
      </dsp:txXfrm>
    </dsp:sp>
    <dsp:sp modelId="{3CE345A3-6096-4A55-B8D7-0326DECB6421}">
      <dsp:nvSpPr>
        <dsp:cNvPr id="0" name=""/>
        <dsp:cNvSpPr/>
      </dsp:nvSpPr>
      <dsp:spPr>
        <a:xfrm>
          <a:off x="2542817" y="244221"/>
          <a:ext cx="2115264" cy="134321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0" b="-1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4750698-C1BF-48C9-A12B-F8A5E9D0D032}">
      <dsp:nvSpPr>
        <dsp:cNvPr id="0" name=""/>
        <dsp:cNvSpPr/>
      </dsp:nvSpPr>
      <dsp:spPr>
        <a:xfrm rot="10800000">
          <a:off x="2542817" y="1831657"/>
          <a:ext cx="2115264" cy="223869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PALPACIÓN</a:t>
          </a:r>
        </a:p>
      </dsp:txBody>
      <dsp:txXfrm rot="10800000">
        <a:off x="2607869" y="1831657"/>
        <a:ext cx="1985160" cy="2173640"/>
      </dsp:txXfrm>
    </dsp:sp>
    <dsp:sp modelId="{0C9CCA72-3A65-49A8-8BD6-A2F86AFE3190}">
      <dsp:nvSpPr>
        <dsp:cNvPr id="0" name=""/>
        <dsp:cNvSpPr/>
      </dsp:nvSpPr>
      <dsp:spPr>
        <a:xfrm>
          <a:off x="4869608" y="244221"/>
          <a:ext cx="2115264" cy="134321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0FBCBFC-8545-49B0-9A85-BC8DE5AECD46}">
      <dsp:nvSpPr>
        <dsp:cNvPr id="0" name=""/>
        <dsp:cNvSpPr/>
      </dsp:nvSpPr>
      <dsp:spPr>
        <a:xfrm rot="10800000">
          <a:off x="4869608" y="1831657"/>
          <a:ext cx="2115264" cy="223869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 dirty="0"/>
            <a:t>TEST CLÍNICOS Y PRUEBAS FUNCIONALES</a:t>
          </a:r>
        </a:p>
      </dsp:txBody>
      <dsp:txXfrm rot="10800000">
        <a:off x="4934660" y="1831657"/>
        <a:ext cx="1985160" cy="2173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25001-336C-436D-8F09-EEA52205993A}" type="datetimeFigureOut">
              <a:rPr lang="es-ES" smtClean="0"/>
              <a:t>25/09/2025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DB839-B5A9-4A1D-88B9-3C0A1614838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7785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5DB839-B5A9-4A1D-88B9-3C0A1614838C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147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5DB839-B5A9-4A1D-88B9-3C0A1614838C}" type="slidenum">
              <a:rPr lang="es-ES" smtClean="0"/>
              <a:t>55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358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03987" y="-50397"/>
            <a:ext cx="6536024" cy="452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7" cy="51434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12" y="4901408"/>
            <a:ext cx="9107486" cy="24209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3997" cy="519521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5428" y="112906"/>
            <a:ext cx="1800199" cy="3475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894008"/>
            <a:ext cx="9143997" cy="249491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1"/>
            <a:ext cx="9143997" cy="51952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85428" y="112906"/>
            <a:ext cx="1800199" cy="3475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97344" y="33338"/>
            <a:ext cx="694931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6529" y="1341264"/>
            <a:ext cx="8248650" cy="305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3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6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7" Type="http://schemas.openxmlformats.org/officeDocument/2006/relationships/image" Target="../media/image39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8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media" Target="../media/media6.mp4"/><Relationship Id="rId7" Type="http://schemas.openxmlformats.org/officeDocument/2006/relationships/image" Target="../media/image41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40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6.mp4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media" Target="../media/media8.mp4"/><Relationship Id="rId7" Type="http://schemas.openxmlformats.org/officeDocument/2006/relationships/image" Target="../media/image43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4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8.mp4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10.mp4"/><Relationship Id="rId7" Type="http://schemas.openxmlformats.org/officeDocument/2006/relationships/image" Target="../media/image45.png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6" Type="http://schemas.openxmlformats.org/officeDocument/2006/relationships/image" Target="../media/image44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10.mp4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media" Target="../media/media12.mp4"/><Relationship Id="rId7" Type="http://schemas.openxmlformats.org/officeDocument/2006/relationships/image" Target="../media/image52.png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6" Type="http://schemas.openxmlformats.org/officeDocument/2006/relationships/image" Target="../media/image5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12.mp4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media" Target="../media/media14.mp4"/><Relationship Id="rId7" Type="http://schemas.openxmlformats.org/officeDocument/2006/relationships/image" Target="../media/image54.png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6" Type="http://schemas.openxmlformats.org/officeDocument/2006/relationships/image" Target="../media/image53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14.mp4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mp4"/><Relationship Id="rId1" Type="http://schemas.microsoft.com/office/2007/relationships/media" Target="../media/media15.mp4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6.mp4"/><Relationship Id="rId1" Type="http://schemas.microsoft.com/office/2007/relationships/media" Target="../media/media16.mp4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7.mp4"/><Relationship Id="rId1" Type="http://schemas.microsoft.com/office/2007/relationships/media" Target="../media/media17.mp4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8.mp4"/><Relationship Id="rId1" Type="http://schemas.microsoft.com/office/2007/relationships/media" Target="../media/media18.mp4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9.mp4"/><Relationship Id="rId1" Type="http://schemas.microsoft.com/office/2007/relationships/media" Target="../media/media19.mp4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7/s12178-024-09930-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9052"/>
            <a:ext cx="9143997" cy="5143498"/>
            <a:chOff x="-7091" y="11961"/>
            <a:chExt cx="9143997" cy="5143498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7091" y="11961"/>
              <a:ext cx="9143997" cy="51434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88294" y="250859"/>
              <a:ext cx="1539044" cy="129540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400800" y="4522687"/>
            <a:ext cx="2416186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Autora: Violeta Roncero Alameda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Tutora: Alejandra Sierra Rodríguez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BC969C4-3540-930F-D470-BF27A00070F0}"/>
              </a:ext>
            </a:extLst>
          </p:cNvPr>
          <p:cNvSpPr txBox="1"/>
          <p:nvPr/>
        </p:nvSpPr>
        <p:spPr>
          <a:xfrm>
            <a:off x="3080778" y="3662295"/>
            <a:ext cx="2968255" cy="677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ES" sz="16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Ciclo de Sesiones Clínicas</a:t>
            </a:r>
            <a:endParaRPr lang="es-E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es-ES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mayo de 2025</a:t>
            </a: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08932D1-B99D-B432-0801-DC367142BCEF}"/>
              </a:ext>
            </a:extLst>
          </p:cNvPr>
          <p:cNvSpPr txBox="1"/>
          <p:nvPr/>
        </p:nvSpPr>
        <p:spPr>
          <a:xfrm>
            <a:off x="2216889" y="1663897"/>
            <a:ext cx="4731488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Clínica Universitaria de Podología</a:t>
            </a:r>
            <a:endParaRPr lang="es-E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EE052CA-FFA3-134E-333A-2C47F1DAA79B}"/>
              </a:ext>
            </a:extLst>
          </p:cNvPr>
          <p:cNvSpPr txBox="1"/>
          <p:nvPr/>
        </p:nvSpPr>
        <p:spPr>
          <a:xfrm>
            <a:off x="2628897" y="4459185"/>
            <a:ext cx="3886200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 de Patología y Ortopedia</a:t>
            </a:r>
            <a:endParaRPr lang="es-E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4BB72B-E3A9-44B3-9C6F-60F104CB4D96}"/>
              </a:ext>
            </a:extLst>
          </p:cNvPr>
          <p:cNvSpPr txBox="1"/>
          <p:nvPr/>
        </p:nvSpPr>
        <p:spPr>
          <a:xfrm>
            <a:off x="1521785" y="2573473"/>
            <a:ext cx="6121695" cy="663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MANEJO 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CLÍNICO</a:t>
            </a: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PINZAMIENTO DE LA GRASA DE HOFFA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TRAVÉS D</a:t>
            </a: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UN CASO  CLÍNICO</a:t>
            </a:r>
            <a:endParaRPr lang="es-ES" sz="1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545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B2C28E0-FCC3-4264-9D3B-7DC3E7C37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833086"/>
            <a:ext cx="9143999" cy="1477328"/>
          </a:xfrm>
        </p:spPr>
        <p:txBody>
          <a:bodyPr/>
          <a:lstStyle/>
          <a:p>
            <a:pPr algn="ctr"/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¿CUÁLES SON LAS CARACTERÍSTICAS CLÍNICAS QUE VEREMOS EN ESTA PATOLOGÍA?</a:t>
            </a:r>
          </a:p>
        </p:txBody>
      </p:sp>
    </p:spTree>
    <p:extLst>
      <p:ext uri="{BB962C8B-B14F-4D97-AF65-F5344CB8AC3E}">
        <p14:creationId xmlns:p14="http://schemas.microsoft.com/office/powerpoint/2010/main" val="553314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745E-BB3C-9687-163E-851B4D01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644968A-311F-F8A0-4037-7EA1D561D30C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clínicas 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254B143-18F7-0503-5DB4-982B552C33DA}"/>
              </a:ext>
            </a:extLst>
          </p:cNvPr>
          <p:cNvSpPr/>
          <p:nvPr/>
        </p:nvSpPr>
        <p:spPr>
          <a:xfrm>
            <a:off x="5327374" y="4395641"/>
            <a:ext cx="152400" cy="948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AB1DE60-4B36-4A0E-B17A-60B236F5B0B0}"/>
              </a:ext>
            </a:extLst>
          </p:cNvPr>
          <p:cNvSpPr txBox="1"/>
          <p:nvPr/>
        </p:nvSpPr>
        <p:spPr>
          <a:xfrm>
            <a:off x="6096000" y="2419350"/>
            <a:ext cx="609600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E61AE0D0-DC55-4A51-A64A-97956D4FE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4048149"/>
              </p:ext>
            </p:extLst>
          </p:nvPr>
        </p:nvGraphicFramePr>
        <p:xfrm>
          <a:off x="129097" y="1727007"/>
          <a:ext cx="4267200" cy="2775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9CE38EDC-EE02-4371-9D10-7C67C99DE24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500" t="18875" r="19167" b="21211"/>
          <a:stretch/>
        </p:blipFill>
        <p:spPr>
          <a:xfrm>
            <a:off x="4657821" y="1162050"/>
            <a:ext cx="435457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543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745E-BB3C-9687-163E-851B4D01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644968A-311F-F8A0-4037-7EA1D561D30C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clínicas 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254B143-18F7-0503-5DB4-982B552C33DA}"/>
              </a:ext>
            </a:extLst>
          </p:cNvPr>
          <p:cNvSpPr/>
          <p:nvPr/>
        </p:nvSpPr>
        <p:spPr>
          <a:xfrm>
            <a:off x="5327374" y="4395641"/>
            <a:ext cx="152400" cy="948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E61AE0D0-DC55-4A51-A64A-97956D4FE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0821769"/>
              </p:ext>
            </p:extLst>
          </p:nvPr>
        </p:nvGraphicFramePr>
        <p:xfrm>
          <a:off x="381000" y="700928"/>
          <a:ext cx="4267200" cy="2775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26CAB1FB-9E04-43D8-8E35-C1DE01009EA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332" t="27767" r="26667" b="24803"/>
          <a:stretch/>
        </p:blipFill>
        <p:spPr>
          <a:xfrm>
            <a:off x="4791297" y="2495550"/>
            <a:ext cx="4191000" cy="223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04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745E-BB3C-9687-163E-851B4D01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644968A-311F-F8A0-4037-7EA1D561D30C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física 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254B143-18F7-0503-5DB4-982B552C33DA}"/>
              </a:ext>
            </a:extLst>
          </p:cNvPr>
          <p:cNvSpPr/>
          <p:nvPr/>
        </p:nvSpPr>
        <p:spPr>
          <a:xfrm>
            <a:off x="5327374" y="4395641"/>
            <a:ext cx="152400" cy="948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6D8CF238-05BE-4B28-8E0A-7E71BC17CE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778555"/>
              </p:ext>
            </p:extLst>
          </p:nvPr>
        </p:nvGraphicFramePr>
        <p:xfrm>
          <a:off x="971550" y="653042"/>
          <a:ext cx="7200900" cy="407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9155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191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Inspección y puntos dolorosos: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167D140-D024-415C-9294-DC9F61CE00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5" r="31458"/>
          <a:stretch/>
        </p:blipFill>
        <p:spPr>
          <a:xfrm>
            <a:off x="2665328" y="1352550"/>
            <a:ext cx="3813344" cy="3491250"/>
          </a:xfrm>
          <a:prstGeom prst="rect">
            <a:avLst/>
          </a:prstGeom>
        </p:spPr>
      </p:pic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BB007CA9-BB24-4BA3-BBAA-A4C9E47F6E87}"/>
              </a:ext>
            </a:extLst>
          </p:cNvPr>
          <p:cNvSpPr/>
          <p:nvPr/>
        </p:nvSpPr>
        <p:spPr>
          <a:xfrm rot="1554222">
            <a:off x="3138397" y="1655090"/>
            <a:ext cx="647505" cy="238464"/>
          </a:xfrm>
          <a:prstGeom prst="rightArrow">
            <a:avLst/>
          </a:prstGeom>
          <a:solidFill>
            <a:srgbClr val="C0504D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725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95350"/>
            <a:ext cx="8001000" cy="7880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Exploración en sedestación: </a:t>
            </a:r>
          </a:p>
          <a:p>
            <a:pPr algn="ctr">
              <a:lnSpc>
                <a:spcPct val="150000"/>
              </a:lnSpc>
            </a:pPr>
            <a:r>
              <a:rPr lang="es-ES" b="1" dirty="0"/>
              <a:t>Posición de antepié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A01AF20-8081-488D-0C71-C750CDDBF60C}"/>
              </a:ext>
            </a:extLst>
          </p:cNvPr>
          <p:cNvSpPr txBox="1"/>
          <p:nvPr/>
        </p:nvSpPr>
        <p:spPr>
          <a:xfrm>
            <a:off x="1431572" y="4473773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Varo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7096750-FF93-A281-15D4-0DECF5F120B7}"/>
              </a:ext>
            </a:extLst>
          </p:cNvPr>
          <p:cNvSpPr txBox="1"/>
          <p:nvPr/>
        </p:nvSpPr>
        <p:spPr>
          <a:xfrm>
            <a:off x="5795677" y="4472653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Varo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350CCB6-CBFE-4D7D-A530-8904999283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3" r="28333" b="19167"/>
          <a:stretch/>
        </p:blipFill>
        <p:spPr>
          <a:xfrm>
            <a:off x="1219200" y="1909175"/>
            <a:ext cx="2811937" cy="2570386"/>
          </a:xfrm>
          <a:prstGeom prst="rect">
            <a:avLst/>
          </a:prstGeom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187540B-14FE-0602-A475-8E9F5DC83FD7}"/>
              </a:ext>
            </a:extLst>
          </p:cNvPr>
          <p:cNvCxnSpPr>
            <a:cxnSpLocks/>
          </p:cNvCxnSpPr>
          <p:nvPr/>
        </p:nvCxnSpPr>
        <p:spPr>
          <a:xfrm flipV="1">
            <a:off x="1600200" y="3790950"/>
            <a:ext cx="1760065" cy="19800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1DE8FC61-62E6-40BD-A92B-273833F50B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r="31667" b="24735"/>
          <a:stretch/>
        </p:blipFill>
        <p:spPr>
          <a:xfrm>
            <a:off x="5114966" y="1892846"/>
            <a:ext cx="2827419" cy="2563478"/>
          </a:xfrm>
          <a:prstGeom prst="rect">
            <a:avLst/>
          </a:prstGeom>
        </p:spPr>
      </p:pic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B2BE7098-DF4E-A498-1A03-A6A006EE571B}"/>
              </a:ext>
            </a:extLst>
          </p:cNvPr>
          <p:cNvCxnSpPr>
            <a:cxnSpLocks/>
          </p:cNvCxnSpPr>
          <p:nvPr/>
        </p:nvCxnSpPr>
        <p:spPr>
          <a:xfrm>
            <a:off x="5795677" y="3790950"/>
            <a:ext cx="1728000" cy="17520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72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553998"/>
          </a:xfrm>
        </p:spPr>
        <p:txBody>
          <a:bodyPr/>
          <a:lstStyle/>
          <a:p>
            <a:pPr algn="just"/>
            <a:r>
              <a:rPr lang="es-ES" dirty="0"/>
              <a:t>Exploración en sedestación: </a:t>
            </a:r>
          </a:p>
          <a:p>
            <a:pPr algn="ctr"/>
            <a:r>
              <a:rPr lang="es-ES" b="1" dirty="0"/>
              <a:t>Movilidad de ASA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9A74DF9-E376-AC6C-B1A5-0C5D29B2DA61}"/>
              </a:ext>
            </a:extLst>
          </p:cNvPr>
          <p:cNvSpPr txBox="1"/>
          <p:nvPr/>
        </p:nvSpPr>
        <p:spPr>
          <a:xfrm>
            <a:off x="1528157" y="4067041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conservada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BA60E9-88A1-C25F-4DF3-C28021BB155A}"/>
              </a:ext>
            </a:extLst>
          </p:cNvPr>
          <p:cNvSpPr txBox="1"/>
          <p:nvPr/>
        </p:nvSpPr>
        <p:spPr>
          <a:xfrm>
            <a:off x="5506797" y="4067040"/>
            <a:ext cx="266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conservada</a:t>
            </a:r>
          </a:p>
        </p:txBody>
      </p:sp>
      <p:pic>
        <p:nvPicPr>
          <p:cNvPr id="5" name="WhatsApp Video 2025-05-15 at 10.16.19">
            <a:hlinkClick r:id="" action="ppaction://media"/>
            <a:extLst>
              <a:ext uri="{FF2B5EF4-FFF2-40B4-BE49-F238E27FC236}">
                <a16:creationId xmlns:a16="http://schemas.microsoft.com/office/drawing/2014/main" id="{DB7EDEB2-26D9-481C-8C06-1AFC22204D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98297" y="1581746"/>
            <a:ext cx="4284000" cy="2414805"/>
          </a:xfrm>
          <a:prstGeom prst="rect">
            <a:avLst/>
          </a:prstGeom>
        </p:spPr>
      </p:pic>
      <p:pic>
        <p:nvPicPr>
          <p:cNvPr id="9" name="WhatsApp Video 2025-05-15 at 10.11.57">
            <a:hlinkClick r:id="" action="ppaction://media"/>
            <a:extLst>
              <a:ext uri="{FF2B5EF4-FFF2-40B4-BE49-F238E27FC236}">
                <a16:creationId xmlns:a16="http://schemas.microsoft.com/office/drawing/2014/main" id="{328CEF9A-4B7F-4729-A25C-FAC7A952624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0554" y="1581747"/>
            <a:ext cx="4284006" cy="2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2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4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553998"/>
          </a:xfrm>
        </p:spPr>
        <p:txBody>
          <a:bodyPr/>
          <a:lstStyle/>
          <a:p>
            <a:pPr algn="just"/>
            <a:r>
              <a:rPr lang="es-ES" dirty="0"/>
              <a:t>Exploración en sedestación: </a:t>
            </a:r>
          </a:p>
          <a:p>
            <a:pPr algn="ctr"/>
            <a:r>
              <a:rPr lang="es-ES" b="1" dirty="0"/>
              <a:t>Movilidad de articulación de Chopart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9A74DF9-E376-AC6C-B1A5-0C5D29B2DA61}"/>
              </a:ext>
            </a:extLst>
          </p:cNvPr>
          <p:cNvSpPr txBox="1"/>
          <p:nvPr/>
        </p:nvSpPr>
        <p:spPr>
          <a:xfrm>
            <a:off x="1629851" y="4197866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conservada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BA60E9-88A1-C25F-4DF3-C28021BB155A}"/>
              </a:ext>
            </a:extLst>
          </p:cNvPr>
          <p:cNvSpPr txBox="1"/>
          <p:nvPr/>
        </p:nvSpPr>
        <p:spPr>
          <a:xfrm>
            <a:off x="5415746" y="4197865"/>
            <a:ext cx="266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conservada</a:t>
            </a:r>
          </a:p>
        </p:txBody>
      </p:sp>
      <p:pic>
        <p:nvPicPr>
          <p:cNvPr id="2" name="WhatsApp Video 2025-05-15 at 10.11.57 (1)">
            <a:hlinkClick r:id="" action="ppaction://media"/>
            <a:extLst>
              <a:ext uri="{FF2B5EF4-FFF2-40B4-BE49-F238E27FC236}">
                <a16:creationId xmlns:a16="http://schemas.microsoft.com/office/drawing/2014/main" id="{16F616C4-BD9E-456A-8E0F-FFF37EE2D6B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6502" y="1868567"/>
            <a:ext cx="4055498" cy="2286000"/>
          </a:xfrm>
          <a:prstGeom prst="rect">
            <a:avLst/>
          </a:prstGeom>
        </p:spPr>
      </p:pic>
      <p:pic>
        <p:nvPicPr>
          <p:cNvPr id="6" name="WhatsApp Video 2025-05-15 at 10.16.19 (1)">
            <a:hlinkClick r:id="" action="ppaction://media"/>
            <a:extLst>
              <a:ext uri="{FF2B5EF4-FFF2-40B4-BE49-F238E27FC236}">
                <a16:creationId xmlns:a16="http://schemas.microsoft.com/office/drawing/2014/main" id="{E62F8DF4-565C-4651-B3AF-6D2A478044F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21497" y="1868568"/>
            <a:ext cx="405549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9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553998"/>
          </a:xfrm>
        </p:spPr>
        <p:txBody>
          <a:bodyPr/>
          <a:lstStyle/>
          <a:p>
            <a:pPr algn="just"/>
            <a:r>
              <a:rPr lang="es-ES" dirty="0"/>
              <a:t>Exploración en sedestación: </a:t>
            </a:r>
          </a:p>
          <a:p>
            <a:pPr algn="ctr"/>
            <a:r>
              <a:rPr lang="es-ES" b="1" dirty="0"/>
              <a:t>Estabilidad de CI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9A74DF9-E376-AC6C-B1A5-0C5D29B2DA61}"/>
              </a:ext>
            </a:extLst>
          </p:cNvPr>
          <p:cNvSpPr txBox="1"/>
          <p:nvPr/>
        </p:nvSpPr>
        <p:spPr>
          <a:xfrm>
            <a:off x="1495125" y="4362769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Baja rigidez</a:t>
            </a:r>
            <a:endParaRPr lang="es-ES" sz="14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BA60E9-88A1-C25F-4DF3-C28021BB155A}"/>
              </a:ext>
            </a:extLst>
          </p:cNvPr>
          <p:cNvSpPr txBox="1"/>
          <p:nvPr/>
        </p:nvSpPr>
        <p:spPr>
          <a:xfrm>
            <a:off x="5562600" y="4358701"/>
            <a:ext cx="266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Baja rigidez</a:t>
            </a:r>
          </a:p>
        </p:txBody>
      </p:sp>
      <p:pic>
        <p:nvPicPr>
          <p:cNvPr id="5" name="WhatsApp Video 2025-05-15 at 10.16.18">
            <a:hlinkClick r:id="" action="ppaction://media"/>
            <a:extLst>
              <a:ext uri="{FF2B5EF4-FFF2-40B4-BE49-F238E27FC236}">
                <a16:creationId xmlns:a16="http://schemas.microsoft.com/office/drawing/2014/main" id="{995B971C-A887-4C5A-9D2F-381784D89E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75066" y="1922357"/>
            <a:ext cx="3807662" cy="2146300"/>
          </a:xfrm>
          <a:prstGeom prst="rect">
            <a:avLst/>
          </a:prstGeom>
        </p:spPr>
      </p:pic>
      <p:pic>
        <p:nvPicPr>
          <p:cNvPr id="9" name="WhatsApp Video 2025-05-15 at 10.11.57 (2)">
            <a:hlinkClick r:id="" action="ppaction://media"/>
            <a:extLst>
              <a:ext uri="{FF2B5EF4-FFF2-40B4-BE49-F238E27FC236}">
                <a16:creationId xmlns:a16="http://schemas.microsoft.com/office/drawing/2014/main" id="{C70B5C9D-3E80-45EF-863A-A7FD7B5225F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0940" y="1922357"/>
            <a:ext cx="380766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2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553998"/>
          </a:xfrm>
        </p:spPr>
        <p:txBody>
          <a:bodyPr/>
          <a:lstStyle/>
          <a:p>
            <a:pPr algn="just"/>
            <a:r>
              <a:rPr lang="es-ES" dirty="0"/>
              <a:t>Exploración en sedestación: </a:t>
            </a:r>
          </a:p>
          <a:p>
            <a:pPr algn="ctr"/>
            <a:r>
              <a:rPr lang="es-ES" b="1" dirty="0"/>
              <a:t>Movilidad de M1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9A74DF9-E376-AC6C-B1A5-0C5D29B2DA61}"/>
              </a:ext>
            </a:extLst>
          </p:cNvPr>
          <p:cNvSpPr txBox="1"/>
          <p:nvPr/>
        </p:nvSpPr>
        <p:spPr>
          <a:xfrm>
            <a:off x="1319578" y="4092773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2:1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BA60E9-88A1-C25F-4DF3-C28021BB155A}"/>
              </a:ext>
            </a:extLst>
          </p:cNvPr>
          <p:cNvSpPr txBox="1"/>
          <p:nvPr/>
        </p:nvSpPr>
        <p:spPr>
          <a:xfrm>
            <a:off x="5309821" y="4092772"/>
            <a:ext cx="266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2:1</a:t>
            </a:r>
          </a:p>
        </p:txBody>
      </p:sp>
      <p:pic>
        <p:nvPicPr>
          <p:cNvPr id="5" name="WhatsApp Video 2025-05-15 at 10.11.58">
            <a:hlinkClick r:id="" action="ppaction://media"/>
            <a:extLst>
              <a:ext uri="{FF2B5EF4-FFF2-40B4-BE49-F238E27FC236}">
                <a16:creationId xmlns:a16="http://schemas.microsoft.com/office/drawing/2014/main" id="{015520B2-794E-4804-87AC-F2A2250F84B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4800" y="1821921"/>
            <a:ext cx="3858356" cy="2174875"/>
          </a:xfrm>
          <a:prstGeom prst="rect">
            <a:avLst/>
          </a:prstGeom>
        </p:spPr>
      </p:pic>
      <p:pic>
        <p:nvPicPr>
          <p:cNvPr id="9" name="WhatsApp Video 2025-05-15 at 10.16.18 (1)">
            <a:hlinkClick r:id="" action="ppaction://media"/>
            <a:extLst>
              <a:ext uri="{FF2B5EF4-FFF2-40B4-BE49-F238E27FC236}">
                <a16:creationId xmlns:a16="http://schemas.microsoft.com/office/drawing/2014/main" id="{DDD619F9-0BBA-4855-B7D0-811CD707EC4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14143" y="1821920"/>
            <a:ext cx="3858357" cy="217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7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3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A2D1F-FFDA-BE49-F2DF-E82EA66DD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D220CA-1642-223D-4CEB-9B1511424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4666" y="1214557"/>
            <a:ext cx="7036810" cy="2769989"/>
          </a:xfrm>
        </p:spPr>
        <p:txBody>
          <a:bodyPr/>
          <a:lstStyle/>
          <a:p>
            <a:pPr algn="just"/>
            <a:r>
              <a:rPr lang="es-ES" dirty="0"/>
              <a:t>Mujer de 20 años.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dirty="0"/>
          </a:p>
          <a:p>
            <a:pPr algn="just"/>
            <a:r>
              <a:rPr lang="es-ES" dirty="0"/>
              <a:t>Acude a consulta el día 2 de abril de 2025.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algn="just"/>
            <a:endParaRPr lang="es-ES" dirty="0"/>
          </a:p>
          <a:p>
            <a:pPr algn="just"/>
            <a:r>
              <a:rPr lang="es-ES" dirty="0"/>
              <a:t>Sintomatología dolorosa de origen mecánico en polo supero-lateral de la rótula derecha y fascia plantar BL de 1 año de evolución.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4D96100-F54D-8E47-C42F-0EFC3EBA5EB9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Motivo de consulta</a:t>
            </a:r>
          </a:p>
        </p:txBody>
      </p:sp>
      <p:pic>
        <p:nvPicPr>
          <p:cNvPr id="9" name="Gráfico 8" descr="Calendario giratorio">
            <a:extLst>
              <a:ext uri="{FF2B5EF4-FFF2-40B4-BE49-F238E27FC236}">
                <a16:creationId xmlns:a16="http://schemas.microsoft.com/office/drawing/2014/main" id="{62EDB6D5-D6F3-DA46-B087-EA46535781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121" y="2083040"/>
            <a:ext cx="748606" cy="74860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C46A4CC-2475-835D-5344-F00FA0087EE9}"/>
              </a:ext>
            </a:extLst>
          </p:cNvPr>
          <p:cNvSpPr txBox="1"/>
          <p:nvPr/>
        </p:nvSpPr>
        <p:spPr>
          <a:xfrm>
            <a:off x="715097" y="238708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rial Black" panose="020B0A04020102020204" pitchFamily="34" charset="0"/>
                <a:cs typeface="Aharoni" panose="02010803020104030203" pitchFamily="2" charset="-79"/>
              </a:rPr>
              <a:t>11</a:t>
            </a:r>
          </a:p>
        </p:txBody>
      </p:sp>
      <p:pic>
        <p:nvPicPr>
          <p:cNvPr id="12" name="Gráfico 11" descr="Pie">
            <a:extLst>
              <a:ext uri="{FF2B5EF4-FFF2-40B4-BE49-F238E27FC236}">
                <a16:creationId xmlns:a16="http://schemas.microsoft.com/office/drawing/2014/main" id="{E08BC308-414A-E33B-504A-0E57162A8F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5097" y="3333750"/>
            <a:ext cx="688752" cy="688752"/>
          </a:xfrm>
          <a:prstGeom prst="rect">
            <a:avLst/>
          </a:prstGeom>
        </p:spPr>
      </p:pic>
      <p:pic>
        <p:nvPicPr>
          <p:cNvPr id="16" name="Gráfico 15" descr="Masculino">
            <a:extLst>
              <a:ext uri="{FF2B5EF4-FFF2-40B4-BE49-F238E27FC236}">
                <a16:creationId xmlns:a16="http://schemas.microsoft.com/office/drawing/2014/main" id="{CF8CC38B-E328-9818-CDAF-0B6641A01D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2524" y="97155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92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553998"/>
          </a:xfrm>
        </p:spPr>
        <p:txBody>
          <a:bodyPr/>
          <a:lstStyle/>
          <a:p>
            <a:pPr algn="just"/>
            <a:r>
              <a:rPr lang="es-ES" dirty="0"/>
              <a:t>Exploración en sedestación: </a:t>
            </a:r>
          </a:p>
          <a:p>
            <a:pPr algn="ctr"/>
            <a:r>
              <a:rPr lang="es-ES" b="1" dirty="0"/>
              <a:t>Test de Silfverskiöld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9A74DF9-E376-AC6C-B1A5-0C5D29B2DA61}"/>
              </a:ext>
            </a:extLst>
          </p:cNvPr>
          <p:cNvSpPr txBox="1"/>
          <p:nvPr/>
        </p:nvSpPr>
        <p:spPr>
          <a:xfrm>
            <a:off x="1566526" y="4306609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Positivo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EBA60E9-88A1-C25F-4DF3-C28021BB155A}"/>
              </a:ext>
            </a:extLst>
          </p:cNvPr>
          <p:cNvSpPr txBox="1"/>
          <p:nvPr/>
        </p:nvSpPr>
        <p:spPr>
          <a:xfrm>
            <a:off x="5329574" y="4306609"/>
            <a:ext cx="2667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Positivo</a:t>
            </a:r>
          </a:p>
        </p:txBody>
      </p:sp>
      <p:pic>
        <p:nvPicPr>
          <p:cNvPr id="5" name="WhatsApp Video 2025-05-15 at 10.16.17">
            <a:hlinkClick r:id="" action="ppaction://media"/>
            <a:extLst>
              <a:ext uri="{FF2B5EF4-FFF2-40B4-BE49-F238E27FC236}">
                <a16:creationId xmlns:a16="http://schemas.microsoft.com/office/drawing/2014/main" id="{FF2BEB4E-36FE-43D5-A7D7-C0C70F508C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00600" y="1733550"/>
            <a:ext cx="3962400" cy="2233523"/>
          </a:xfrm>
          <a:prstGeom prst="rect">
            <a:avLst/>
          </a:prstGeom>
        </p:spPr>
      </p:pic>
      <p:pic>
        <p:nvPicPr>
          <p:cNvPr id="10" name="WhatsApp Video 2025-05-15 at 10.11.58 (3)">
            <a:hlinkClick r:id="" action="ppaction://media"/>
            <a:extLst>
              <a:ext uri="{FF2B5EF4-FFF2-40B4-BE49-F238E27FC236}">
                <a16:creationId xmlns:a16="http://schemas.microsoft.com/office/drawing/2014/main" id="{598BD2D7-847A-4870-AAA7-A133D1720E5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" y="1732085"/>
            <a:ext cx="3962400" cy="223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5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6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Exploración en bipedestación: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B20BFC4-79D9-4E11-A091-759B2C4ADB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00150"/>
            <a:ext cx="1644744" cy="356186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69D688C-FADF-45B4-BA32-9AB930E343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086" y="1200150"/>
            <a:ext cx="1644744" cy="356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49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7880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Exploración en bipedestación:</a:t>
            </a:r>
          </a:p>
          <a:p>
            <a:pPr algn="ctr">
              <a:lnSpc>
                <a:spcPct val="150000"/>
              </a:lnSpc>
            </a:pPr>
            <a:r>
              <a:rPr lang="es-ES" b="1" dirty="0"/>
              <a:t>Eje de la ASA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2D2801-7B88-C26B-75B0-1D71F61672A1}"/>
              </a:ext>
            </a:extLst>
          </p:cNvPr>
          <p:cNvSpPr txBox="1"/>
          <p:nvPr/>
        </p:nvSpPr>
        <p:spPr>
          <a:xfrm>
            <a:off x="1589314" y="4502278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</a:t>
            </a:r>
            <a:r>
              <a:rPr lang="es-ES" sz="1400" dirty="0" err="1"/>
              <a:t>medializado</a:t>
            </a:r>
            <a:endParaRPr lang="es-ES" sz="1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706B953-F33B-A82A-8A76-B0C3E0416039}"/>
              </a:ext>
            </a:extLst>
          </p:cNvPr>
          <p:cNvSpPr txBox="1"/>
          <p:nvPr/>
        </p:nvSpPr>
        <p:spPr>
          <a:xfrm>
            <a:off x="5715000" y="4502278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</a:t>
            </a:r>
            <a:r>
              <a:rPr lang="es-ES" sz="1400" dirty="0" err="1"/>
              <a:t>medializado</a:t>
            </a:r>
            <a:endParaRPr lang="es-ES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F1E9EB0-98D6-4E3D-A89C-40E08E907D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5" r="58436" b="10297"/>
          <a:stretch/>
        </p:blipFill>
        <p:spPr>
          <a:xfrm>
            <a:off x="1519232" y="1530986"/>
            <a:ext cx="2089135" cy="300580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B4FFD8B-FF89-4D47-AF68-846CAE8CC0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7" r="31338" b="10297"/>
          <a:stretch/>
        </p:blipFill>
        <p:spPr>
          <a:xfrm>
            <a:off x="5715000" y="1530986"/>
            <a:ext cx="1577749" cy="2971292"/>
          </a:xfrm>
          <a:prstGeom prst="rect">
            <a:avLst/>
          </a:prstGeom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2B54C96B-D5C9-6936-A03A-1B2BC9431A86}"/>
              </a:ext>
            </a:extLst>
          </p:cNvPr>
          <p:cNvCxnSpPr>
            <a:cxnSpLocks/>
          </p:cNvCxnSpPr>
          <p:nvPr/>
        </p:nvCxnSpPr>
        <p:spPr>
          <a:xfrm>
            <a:off x="6172200" y="2431032"/>
            <a:ext cx="25200" cy="281435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41F83DBD-FC8D-02F7-282A-947F095B4A20}"/>
              </a:ext>
            </a:extLst>
          </p:cNvPr>
          <p:cNvCxnSpPr/>
          <p:nvPr/>
        </p:nvCxnSpPr>
        <p:spPr>
          <a:xfrm flipH="1">
            <a:off x="2819400" y="2576690"/>
            <a:ext cx="54000" cy="304800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042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7880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Exploración en bipedestación:</a:t>
            </a:r>
          </a:p>
          <a:p>
            <a:pPr algn="ctr">
              <a:lnSpc>
                <a:spcPct val="150000"/>
              </a:lnSpc>
            </a:pPr>
            <a:r>
              <a:rPr lang="es-ES" b="1" dirty="0" err="1"/>
              <a:t>PRCA</a:t>
            </a:r>
            <a:endParaRPr lang="es-ES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2D2801-7B88-C26B-75B0-1D71F61672A1}"/>
              </a:ext>
            </a:extLst>
          </p:cNvPr>
          <p:cNvSpPr txBox="1"/>
          <p:nvPr/>
        </p:nvSpPr>
        <p:spPr>
          <a:xfrm>
            <a:off x="1600200" y="4502278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10º VL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706B953-F33B-A82A-8A76-B0C3E0416039}"/>
              </a:ext>
            </a:extLst>
          </p:cNvPr>
          <p:cNvSpPr txBox="1"/>
          <p:nvPr/>
        </p:nvSpPr>
        <p:spPr>
          <a:xfrm>
            <a:off x="5715000" y="4502278"/>
            <a:ext cx="182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8º VL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687E643-2F09-403C-B334-FA2DA144D0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7"/>
          <a:stretch/>
        </p:blipFill>
        <p:spPr>
          <a:xfrm>
            <a:off x="5842102" y="1439346"/>
            <a:ext cx="1574595" cy="3062932"/>
          </a:xfrm>
          <a:prstGeom prst="rect">
            <a:avLst/>
          </a:prstGeom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2B54C96B-D5C9-6936-A03A-1B2BC9431A86}"/>
              </a:ext>
            </a:extLst>
          </p:cNvPr>
          <p:cNvCxnSpPr>
            <a:cxnSpLocks/>
          </p:cNvCxnSpPr>
          <p:nvPr/>
        </p:nvCxnSpPr>
        <p:spPr>
          <a:xfrm>
            <a:off x="6705600" y="2876550"/>
            <a:ext cx="58201" cy="429012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2" name="Imagen 11">
            <a:extLst>
              <a:ext uri="{FF2B5EF4-FFF2-40B4-BE49-F238E27FC236}">
                <a16:creationId xmlns:a16="http://schemas.microsoft.com/office/drawing/2014/main" id="{A4CB8803-0873-4344-9928-27A6FFD69F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58" y="1439347"/>
            <a:ext cx="1414354" cy="3062931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41F83DBD-FC8D-02F7-282A-947F095B4A20}"/>
              </a:ext>
            </a:extLst>
          </p:cNvPr>
          <p:cNvCxnSpPr>
            <a:cxnSpLocks/>
          </p:cNvCxnSpPr>
          <p:nvPr/>
        </p:nvCxnSpPr>
        <p:spPr>
          <a:xfrm flipH="1">
            <a:off x="2462957" y="2935775"/>
            <a:ext cx="98433" cy="457200"/>
          </a:xfrm>
          <a:prstGeom prst="line">
            <a:avLst/>
          </a:prstGeom>
          <a:ln w="19050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452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b="1" dirty="0"/>
              <a:t>Test de Jack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3056AC8-D04F-C073-3EA6-8CD97B1E78FF}"/>
              </a:ext>
            </a:extLst>
          </p:cNvPr>
          <p:cNvSpPr txBox="1"/>
          <p:nvPr/>
        </p:nvSpPr>
        <p:spPr>
          <a:xfrm>
            <a:off x="1285143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Conservado, costoso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2BB9314-7570-2C73-A515-E20E1F9C80C3}"/>
              </a:ext>
            </a:extLst>
          </p:cNvPr>
          <p:cNvSpPr txBox="1"/>
          <p:nvPr/>
        </p:nvSpPr>
        <p:spPr>
          <a:xfrm>
            <a:off x="5420459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Conservado, costoso</a:t>
            </a:r>
          </a:p>
        </p:txBody>
      </p:sp>
      <p:pic>
        <p:nvPicPr>
          <p:cNvPr id="6" name="WhatsApp Video 2025-05-15 at 10.20.03">
            <a:hlinkClick r:id="" action="ppaction://media"/>
            <a:extLst>
              <a:ext uri="{FF2B5EF4-FFF2-40B4-BE49-F238E27FC236}">
                <a16:creationId xmlns:a16="http://schemas.microsoft.com/office/drawing/2014/main" id="{BC5C14ED-0248-460D-B869-F285680832A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4800" y="1633017"/>
            <a:ext cx="4190681" cy="2362200"/>
          </a:xfrm>
          <a:prstGeom prst="rect">
            <a:avLst/>
          </a:prstGeom>
        </p:spPr>
      </p:pic>
      <p:pic>
        <p:nvPicPr>
          <p:cNvPr id="2" name="WhatsApp Video 2025-05-15 at 10.19.50 (3)">
            <a:hlinkClick r:id="" action="ppaction://media"/>
            <a:extLst>
              <a:ext uri="{FF2B5EF4-FFF2-40B4-BE49-F238E27FC236}">
                <a16:creationId xmlns:a16="http://schemas.microsoft.com/office/drawing/2014/main" id="{D3FD4A88-3FF2-439C-946E-C4F012BA329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00353" y="1633017"/>
            <a:ext cx="4190681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1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7429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b="1" dirty="0"/>
              <a:t>Test la resistencia a la supinación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3056AC8-D04F-C073-3EA6-8CD97B1E78FF}"/>
              </a:ext>
            </a:extLst>
          </p:cNvPr>
          <p:cNvSpPr txBox="1"/>
          <p:nvPr/>
        </p:nvSpPr>
        <p:spPr>
          <a:xfrm>
            <a:off x="1285143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PI: Muy costoso (+++)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2BB9314-7570-2C73-A515-E20E1F9C80C3}"/>
              </a:ext>
            </a:extLst>
          </p:cNvPr>
          <p:cNvSpPr txBox="1"/>
          <p:nvPr/>
        </p:nvSpPr>
        <p:spPr>
          <a:xfrm>
            <a:off x="5420459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/>
              <a:t>PD: Muy costoso (+++)</a:t>
            </a:r>
          </a:p>
        </p:txBody>
      </p:sp>
      <p:pic>
        <p:nvPicPr>
          <p:cNvPr id="2" name="WhatsApp Video 2025-05-15 at 10.19.50 (1)">
            <a:hlinkClick r:id="" action="ppaction://media"/>
            <a:extLst>
              <a:ext uri="{FF2B5EF4-FFF2-40B4-BE49-F238E27FC236}">
                <a16:creationId xmlns:a16="http://schemas.microsoft.com/office/drawing/2014/main" id="{27E5E9B4-8660-4EA3-B5C1-D7CA6C37DCE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80446" y="1664249"/>
            <a:ext cx="4323622" cy="2437136"/>
          </a:xfrm>
          <a:prstGeom prst="rect">
            <a:avLst/>
          </a:prstGeom>
        </p:spPr>
      </p:pic>
      <p:pic>
        <p:nvPicPr>
          <p:cNvPr id="5" name="WhatsApp Video 2025-05-15 at 10.19.50 (2)">
            <a:hlinkClick r:id="" action="ppaction://media"/>
            <a:extLst>
              <a:ext uri="{FF2B5EF4-FFF2-40B4-BE49-F238E27FC236}">
                <a16:creationId xmlns:a16="http://schemas.microsoft.com/office/drawing/2014/main" id="{AAD0F4A6-D6C4-4D00-AD58-DD359EE4885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48378" y="1664249"/>
            <a:ext cx="4323622" cy="243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6667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b="1" dirty="0"/>
              <a:t>Análisis de la marcha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5" name="WhatsApp Video 2025-05-15 at 10.26.35">
            <a:hlinkClick r:id="" action="ppaction://media"/>
            <a:extLst>
              <a:ext uri="{FF2B5EF4-FFF2-40B4-BE49-F238E27FC236}">
                <a16:creationId xmlns:a16="http://schemas.microsoft.com/office/drawing/2014/main" id="{DF734D64-D31F-41AD-AAEA-714C8F70ABA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52600" y="1298275"/>
            <a:ext cx="5638800" cy="317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7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6667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b="1" dirty="0"/>
              <a:t>Análisis de la marcha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2" name="WhatsApp Video 2025-05-15 at 10.26.35 (1)">
            <a:hlinkClick r:id="" action="ppaction://media"/>
            <a:extLst>
              <a:ext uri="{FF2B5EF4-FFF2-40B4-BE49-F238E27FC236}">
                <a16:creationId xmlns:a16="http://schemas.microsoft.com/office/drawing/2014/main" id="{BE401233-C50A-4353-8DD8-2262FA5C168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62100" y="1187428"/>
            <a:ext cx="6019800" cy="339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7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666750"/>
            <a:ext cx="8001000" cy="3725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b="1" dirty="0"/>
              <a:t>Análisis de la marcha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5" name="WhatsApp Video 2025-05-15 at 10.26.35 (2)">
            <a:hlinkClick r:id="" action="ppaction://media"/>
            <a:extLst>
              <a:ext uri="{FF2B5EF4-FFF2-40B4-BE49-F238E27FC236}">
                <a16:creationId xmlns:a16="http://schemas.microsoft.com/office/drawing/2014/main" id="{5345508F-4B9D-4E5E-B09F-2CF2E616D40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14500" y="1200150"/>
            <a:ext cx="5715000" cy="322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1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A36E2EE-6814-4D4B-85E7-7C95C2EC2C91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física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83DBDE5-D623-4306-A4DF-63104A950E9D}"/>
              </a:ext>
            </a:extLst>
          </p:cNvPr>
          <p:cNvSpPr txBox="1"/>
          <p:nvPr/>
        </p:nvSpPr>
        <p:spPr>
          <a:xfrm>
            <a:off x="304801" y="971550"/>
            <a:ext cx="8381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/>
              <a:t>TEST DE HOFFA</a:t>
            </a:r>
            <a:r>
              <a:rPr lang="es-ES" dirty="0"/>
              <a:t>:  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 examinador empuja con los dedos pulgares hacia arriba y hacia adentro la grasa de </a:t>
            </a:r>
            <a:r>
              <a:rPr lang="es-E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Hoffa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(a ambos lados del tendón rotuliano), mientras el paciente extiende activamente la rodilla. El test es positivo si aparece dolor anterior intenso durante la extensión completa</a:t>
            </a:r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6FCF7B7-8291-4B40-AA43-0B35A944AE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25" r="13333"/>
          <a:stretch/>
        </p:blipFill>
        <p:spPr>
          <a:xfrm>
            <a:off x="1752600" y="2190750"/>
            <a:ext cx="4815994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0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EDFF3-7643-3837-F4FF-EB9F239EA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E1C8795-1537-93A5-B945-AF4DB45EE917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 personales</a:t>
            </a:r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403D94C3-4DB3-6F94-9060-84FBD450F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4800" y="1047750"/>
            <a:ext cx="7035800" cy="3231654"/>
          </a:xfrm>
        </p:spPr>
        <p:txBody>
          <a:bodyPr/>
          <a:lstStyle/>
          <a:p>
            <a:pPr algn="just"/>
            <a:r>
              <a:rPr lang="es-ES" dirty="0"/>
              <a:t>No alergias, DM, AR, artrosis o enfermedades infecciosas. </a:t>
            </a:r>
          </a:p>
          <a:p>
            <a:pPr algn="just"/>
            <a:endParaRPr lang="es-ES" sz="1200" dirty="0"/>
          </a:p>
          <a:p>
            <a:pPr algn="just"/>
            <a:endParaRPr lang="es-ES" dirty="0"/>
          </a:p>
          <a:p>
            <a:pPr algn="just"/>
            <a:r>
              <a:rPr lang="es-ES" dirty="0"/>
              <a:t>Cirugías: no refiere.</a:t>
            </a:r>
            <a:endParaRPr lang="es-ES" sz="1600" dirty="0"/>
          </a:p>
          <a:p>
            <a:pPr algn="just"/>
            <a:endParaRPr lang="es-ES" sz="1200" dirty="0"/>
          </a:p>
          <a:p>
            <a:pPr algn="just"/>
            <a:endParaRPr lang="es-ES" dirty="0"/>
          </a:p>
          <a:p>
            <a:pPr algn="just"/>
            <a:r>
              <a:rPr lang="es-ES" dirty="0"/>
              <a:t>Medicación: no refiere. </a:t>
            </a:r>
          </a:p>
          <a:p>
            <a:pPr algn="just"/>
            <a:endParaRPr lang="es-ES" sz="1200" dirty="0"/>
          </a:p>
          <a:p>
            <a:pPr algn="just"/>
            <a:endParaRPr lang="es-ES" dirty="0"/>
          </a:p>
          <a:p>
            <a:pPr algn="just"/>
            <a:r>
              <a:rPr lang="es-ES" dirty="0"/>
              <a:t>Antecedentes familiares de DM (padre). </a:t>
            </a:r>
          </a:p>
          <a:p>
            <a:pPr algn="just"/>
            <a:endParaRPr lang="es-ES" sz="1200" dirty="0"/>
          </a:p>
          <a:p>
            <a:pPr algn="just"/>
            <a:endParaRPr lang="es-ES" dirty="0"/>
          </a:p>
          <a:p>
            <a:pPr algn="just"/>
            <a:r>
              <a:rPr lang="es-ES" dirty="0"/>
              <a:t>Antecedentes podológicos: no refiere. </a:t>
            </a:r>
          </a:p>
        </p:txBody>
      </p:sp>
      <p:pic>
        <p:nvPicPr>
          <p:cNvPr id="8" name="Gráfico 7" descr="Estetoscopio">
            <a:extLst>
              <a:ext uri="{FF2B5EF4-FFF2-40B4-BE49-F238E27FC236}">
                <a16:creationId xmlns:a16="http://schemas.microsoft.com/office/drawing/2014/main" id="{4735AEBA-2ACC-E001-BFCA-67AB1246B0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8732" y="895350"/>
            <a:ext cx="518715" cy="518715"/>
          </a:xfrm>
          <a:prstGeom prst="rect">
            <a:avLst/>
          </a:prstGeom>
        </p:spPr>
      </p:pic>
      <p:pic>
        <p:nvPicPr>
          <p:cNvPr id="13" name="Gráfico 12" descr="Medicina">
            <a:extLst>
              <a:ext uri="{FF2B5EF4-FFF2-40B4-BE49-F238E27FC236}">
                <a16:creationId xmlns:a16="http://schemas.microsoft.com/office/drawing/2014/main" id="{26980AB3-2CFD-51AE-9C1E-800A391B24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8732" y="2362862"/>
            <a:ext cx="518716" cy="518716"/>
          </a:xfrm>
          <a:prstGeom prst="rect">
            <a:avLst/>
          </a:prstGeom>
        </p:spPr>
      </p:pic>
      <p:pic>
        <p:nvPicPr>
          <p:cNvPr id="15" name="Gráfico 14" descr="Médico">
            <a:extLst>
              <a:ext uri="{FF2B5EF4-FFF2-40B4-BE49-F238E27FC236}">
                <a16:creationId xmlns:a16="http://schemas.microsoft.com/office/drawing/2014/main" id="{FDC7F869-C42E-3C1A-5A0E-2076B29DE2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8641" y="1629106"/>
            <a:ext cx="518715" cy="518715"/>
          </a:xfrm>
          <a:prstGeom prst="rect">
            <a:avLst/>
          </a:prstGeom>
        </p:spPr>
      </p:pic>
      <p:pic>
        <p:nvPicPr>
          <p:cNvPr id="17" name="Gráfico 16" descr="Hombre y mujer">
            <a:extLst>
              <a:ext uri="{FF2B5EF4-FFF2-40B4-BE49-F238E27FC236}">
                <a16:creationId xmlns:a16="http://schemas.microsoft.com/office/drawing/2014/main" id="{DF100DDC-EBB9-A75D-3481-4FDD173227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8641" y="3098880"/>
            <a:ext cx="538898" cy="538898"/>
          </a:xfrm>
          <a:prstGeom prst="rect">
            <a:avLst/>
          </a:prstGeom>
        </p:spPr>
      </p:pic>
      <p:pic>
        <p:nvPicPr>
          <p:cNvPr id="3" name="Gráfico 2" descr="Huellas">
            <a:extLst>
              <a:ext uri="{FF2B5EF4-FFF2-40B4-BE49-F238E27FC236}">
                <a16:creationId xmlns:a16="http://schemas.microsoft.com/office/drawing/2014/main" id="{4F675E1D-FDCC-7C8D-DBAA-4336E0CD337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8732" y="3855080"/>
            <a:ext cx="612631" cy="61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54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95350"/>
            <a:ext cx="8001000" cy="7880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Exploración en decúbito:</a:t>
            </a:r>
          </a:p>
          <a:p>
            <a:pPr algn="just">
              <a:lnSpc>
                <a:spcPct val="150000"/>
              </a:lnSpc>
            </a:pPr>
            <a:r>
              <a:rPr lang="es-ES" b="1" dirty="0"/>
              <a:t>			Test de </a:t>
            </a:r>
            <a:r>
              <a:rPr lang="es-ES" b="1" dirty="0" err="1"/>
              <a:t>Hoffa</a:t>
            </a:r>
            <a:r>
              <a:rPr lang="es-ES" b="1" dirty="0"/>
              <a:t>: positivo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5" name="WhatsApp Video 2025-05-15 at 10.26.54">
            <a:hlinkClick r:id="" action="ppaction://media"/>
            <a:extLst>
              <a:ext uri="{FF2B5EF4-FFF2-40B4-BE49-F238E27FC236}">
                <a16:creationId xmlns:a16="http://schemas.microsoft.com/office/drawing/2014/main" id="{A279D73B-7FFD-40ED-85C2-174BED3FCD2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3125787" y="684213"/>
            <a:ext cx="2892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49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A36E2EE-6814-4D4B-85E7-7C95C2EC2C91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física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83DBDE5-D623-4306-A4DF-63104A950E9D}"/>
              </a:ext>
            </a:extLst>
          </p:cNvPr>
          <p:cNvSpPr txBox="1"/>
          <p:nvPr/>
        </p:nvSpPr>
        <p:spPr>
          <a:xfrm>
            <a:off x="304801" y="971550"/>
            <a:ext cx="8381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/>
              <a:t>TEST DE HIPEREXTENSIÓN</a:t>
            </a:r>
            <a:r>
              <a:rPr lang="es-ES" dirty="0"/>
              <a:t>:  </a:t>
            </a:r>
            <a:r>
              <a:rPr lang="es-E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 solicita al paciente extender completamente la rodilla o se fuerza pasivamente a hiperextensión. La reproducción del dolor indica posible pinzamiento de la grasa.</a:t>
            </a:r>
            <a:endParaRPr lang="es-E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79DD069-F679-4A00-A67C-73B7EB369C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332" t="27767" r="26667" b="24803"/>
          <a:stretch/>
        </p:blipFill>
        <p:spPr>
          <a:xfrm>
            <a:off x="1981200" y="1833324"/>
            <a:ext cx="5029200" cy="268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4847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A055FD-58B7-B63B-B14B-AB16635F5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95350"/>
            <a:ext cx="8001000" cy="78803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" dirty="0"/>
              <a:t>Exploración en decúbito:</a:t>
            </a:r>
          </a:p>
          <a:p>
            <a:pPr algn="just">
              <a:lnSpc>
                <a:spcPct val="150000"/>
              </a:lnSpc>
            </a:pPr>
            <a:r>
              <a:rPr lang="es-ES" b="1" dirty="0"/>
              <a:t>			Test de hiperextensión: positivo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Exploración clínica</a:t>
            </a:r>
          </a:p>
        </p:txBody>
      </p:sp>
      <p:pic>
        <p:nvPicPr>
          <p:cNvPr id="2" name="WhatsApp Video 2025-05-15 at 16.03.58">
            <a:hlinkClick r:id="" action="ppaction://media"/>
            <a:extLst>
              <a:ext uri="{FF2B5EF4-FFF2-40B4-BE49-F238E27FC236}">
                <a16:creationId xmlns:a16="http://schemas.microsoft.com/office/drawing/2014/main" id="{3179DC84-8279-4E28-B7D6-9B01A51FA9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49358" y="1885950"/>
            <a:ext cx="4645284" cy="261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8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1C094EF-8842-4CC4-B2B1-0E1501B7DC21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ACFE7B5-C7CF-4348-8C7A-1127CD782903}"/>
              </a:ext>
            </a:extLst>
          </p:cNvPr>
          <p:cNvSpPr txBox="1"/>
          <p:nvPr/>
        </p:nvSpPr>
        <p:spPr>
          <a:xfrm>
            <a:off x="2836681" y="2310140"/>
            <a:ext cx="1961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latin typeface="Arial Nova Light" panose="020B0304020202020204" pitchFamily="34" charset="0"/>
                <a:cs typeface="Arial" panose="020B0604020202020204" pitchFamily="34" charset="0"/>
              </a:rPr>
              <a:t>CLÍNICA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43188C5-9A8F-4537-8B1B-E0EC16332C1E}"/>
              </a:ext>
            </a:extLst>
          </p:cNvPr>
          <p:cNvSpPr txBox="1"/>
          <p:nvPr/>
        </p:nvSpPr>
        <p:spPr>
          <a:xfrm>
            <a:off x="5873801" y="2179236"/>
            <a:ext cx="3362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Arial Nova Light" panose="020B0304020202020204" pitchFamily="34" charset="0"/>
                <a:cs typeface="Arial" panose="020B0604020202020204" pitchFamily="34" charset="0"/>
              </a:rPr>
              <a:t>PRUEBAS COMPLEMENTARIAS</a:t>
            </a:r>
          </a:p>
        </p:txBody>
      </p:sp>
      <p:sp>
        <p:nvSpPr>
          <p:cNvPr id="7" name="Cruz 6">
            <a:extLst>
              <a:ext uri="{FF2B5EF4-FFF2-40B4-BE49-F238E27FC236}">
                <a16:creationId xmlns:a16="http://schemas.microsoft.com/office/drawing/2014/main" id="{7100C906-FEFD-4882-B850-7328253860AB}"/>
              </a:ext>
            </a:extLst>
          </p:cNvPr>
          <p:cNvSpPr/>
          <p:nvPr/>
        </p:nvSpPr>
        <p:spPr>
          <a:xfrm>
            <a:off x="4850541" y="2110085"/>
            <a:ext cx="971340" cy="923330"/>
          </a:xfrm>
          <a:prstGeom prst="plus">
            <a:avLst>
              <a:gd name="adj" fmla="val 38626"/>
            </a:avLst>
          </a:prstGeom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052" name="Picture 4" descr="Imagen vectorial de icono de diagnóstico Se puede utilizar para el TDAH |  Vector Premium">
            <a:extLst>
              <a:ext uri="{FF2B5EF4-FFF2-40B4-BE49-F238E27FC236}">
                <a16:creationId xmlns:a16="http://schemas.microsoft.com/office/drawing/2014/main" id="{9D27317F-51F7-405A-B3AF-17D4E0684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85875"/>
            <a:ext cx="25717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228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0BCC4-B3E5-C412-CBE8-BB5752E03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79B49F-A83E-8C4D-A537-ED2D44DF9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0" y="645286"/>
            <a:ext cx="8001000" cy="276999"/>
          </a:xfrm>
        </p:spPr>
        <p:txBody>
          <a:bodyPr/>
          <a:lstStyle/>
          <a:p>
            <a:pPr algn="just"/>
            <a:r>
              <a:rPr lang="es-ES" b="1" dirty="0"/>
              <a:t>Pruebas de imagen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651D763C-76B6-0B99-8BDC-41CB43E1DB7B}"/>
              </a:ext>
            </a:extLst>
          </p:cNvPr>
          <p:cNvSpPr txBox="1">
            <a:spLocks/>
          </p:cNvSpPr>
          <p:nvPr/>
        </p:nvSpPr>
        <p:spPr>
          <a:xfrm>
            <a:off x="152400" y="783786"/>
            <a:ext cx="9296400" cy="50302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just">
              <a:lnSpc>
                <a:spcPts val="2300"/>
              </a:lnSpc>
              <a:buFont typeface="Wingdings" panose="05000000000000000000" pitchFamily="2" charset="2"/>
              <a:buChar char="q"/>
            </a:pPr>
            <a:r>
              <a:rPr lang="es-ES" sz="1600" b="1" kern="0" dirty="0" err="1"/>
              <a:t>RM</a:t>
            </a:r>
            <a:endParaRPr lang="es-ES" sz="1600" b="1" kern="0" dirty="0"/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Secuencias PDFS.</a:t>
            </a:r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Cortes axiales o sagitales.</a:t>
            </a:r>
            <a:endParaRPr lang="es-E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Edema </a:t>
            </a:r>
            <a:r>
              <a:rPr lang="es-ES" sz="1200" kern="0" dirty="0">
                <a:latin typeface="Arial" panose="020B0604020202020204" pitchFamily="34" charset="0"/>
                <a:cs typeface="Arial" panose="020B0604020202020204" pitchFamily="34" charset="0"/>
              </a:rPr>
              <a:t>de la grasa de </a:t>
            </a:r>
            <a:r>
              <a:rPr lang="es-ES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Hoffa</a:t>
            </a:r>
            <a:r>
              <a:rPr lang="es-ES" sz="1200" kern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Alteración del patrón de la grasa </a:t>
            </a:r>
            <a:r>
              <a:rPr lang="es-ES" sz="1200" kern="0" dirty="0">
                <a:latin typeface="Arial" panose="020B0604020202020204" pitchFamily="34" charset="0"/>
                <a:cs typeface="Arial" panose="020B0604020202020204" pitchFamily="34" charset="0"/>
              </a:rPr>
              <a:t>y volumen.</a:t>
            </a:r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kern="0" dirty="0">
                <a:latin typeface="Arial" panose="020B0604020202020204" pitchFamily="34" charset="0"/>
                <a:cs typeface="Arial" panose="020B0604020202020204" pitchFamily="34" charset="0"/>
              </a:rPr>
              <a:t>Engrosamiento sinovial o fibrosis.</a:t>
            </a:r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kern="0" dirty="0">
                <a:latin typeface="Arial" panose="020B0604020202020204" pitchFamily="34" charset="0"/>
                <a:cs typeface="Arial" panose="020B0604020202020204" pitchFamily="34" charset="0"/>
              </a:rPr>
              <a:t>Lesiones asociadas.</a:t>
            </a:r>
          </a:p>
          <a:p>
            <a:pPr marL="1200150" lvl="2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s-ES" sz="1200" kern="0" dirty="0">
                <a:latin typeface="Arial" panose="020B0604020202020204" pitchFamily="34" charset="0"/>
                <a:cs typeface="Arial" panose="020B0604020202020204" pitchFamily="34" charset="0"/>
              </a:rPr>
              <a:t>Parámetros de interés: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- Índice </a:t>
            </a:r>
            <a:r>
              <a:rPr lang="es-E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Insall-Salvati</a:t>
            </a:r>
            <a:endParaRPr lang="es-ES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- </a:t>
            </a:r>
            <a:r>
              <a:rPr lang="es-E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Ángulo troclear</a:t>
            </a:r>
            <a:endParaRPr lang="es-ES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-  Distancia tubérculo tibial-surco troclear (TT-TG)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- Distancia tuberosidad tibial-ligamento cruzado posterior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-  Profundidad troclear e inclinación troclear lateral (medir displasia troclear) </a:t>
            </a:r>
          </a:p>
          <a:p>
            <a:r>
              <a:rPr lang="es-E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- Ángulo de inclinación rotuliana </a:t>
            </a:r>
            <a:endParaRPr lang="es-E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ES" sz="1600" kern="0" dirty="0"/>
          </a:p>
          <a:p>
            <a:pPr algn="just"/>
            <a:endParaRPr lang="es-ES" sz="1600" kern="0" dirty="0"/>
          </a:p>
          <a:p>
            <a:pPr algn="just"/>
            <a:r>
              <a:rPr lang="es-ES" sz="1600" kern="0" dirty="0"/>
              <a:t> </a:t>
            </a:r>
          </a:p>
          <a:p>
            <a:pPr algn="just"/>
            <a:endParaRPr lang="es-ES" sz="1600" kern="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5CAAE3-3C5A-4F26-93E6-EB48860DD15B}"/>
              </a:ext>
            </a:extLst>
          </p:cNvPr>
          <p:cNvSpPr txBox="1"/>
          <p:nvPr/>
        </p:nvSpPr>
        <p:spPr>
          <a:xfrm>
            <a:off x="3581400" y="91914"/>
            <a:ext cx="540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8635A8F-F613-4F4A-8016-50F7A2B63CF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t="20080" r="50435" b="44585"/>
          <a:stretch/>
        </p:blipFill>
        <p:spPr bwMode="auto">
          <a:xfrm>
            <a:off x="4953000" y="1308172"/>
            <a:ext cx="1837690" cy="1990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B7EB71D-3C30-4032-A672-873D0B89F78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t="57275" r="50435" b="7446"/>
          <a:stretch/>
        </p:blipFill>
        <p:spPr bwMode="auto">
          <a:xfrm>
            <a:off x="7115840" y="1311347"/>
            <a:ext cx="1837690" cy="1987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81668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2B64F92-11FD-4E11-8CE2-EF5C955B2DEE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8489895-1A1A-49F9-8BA0-BCE84B98CB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67" t="33695" r="31667" b="32214"/>
          <a:stretch/>
        </p:blipFill>
        <p:spPr>
          <a:xfrm>
            <a:off x="76200" y="521185"/>
            <a:ext cx="6248400" cy="2113429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D1A9894-1E18-4765-93A5-8A3E98DE83F6}"/>
              </a:ext>
            </a:extLst>
          </p:cNvPr>
          <p:cNvSpPr/>
          <p:nvPr/>
        </p:nvSpPr>
        <p:spPr>
          <a:xfrm>
            <a:off x="2542953" y="2938100"/>
            <a:ext cx="6372448" cy="1843449"/>
          </a:xfrm>
          <a:prstGeom prst="rect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7CCCF63-82A4-4A26-A8FE-5062EA2B1C8D}"/>
              </a:ext>
            </a:extLst>
          </p:cNvPr>
          <p:cNvSpPr txBox="1"/>
          <p:nvPr/>
        </p:nvSpPr>
        <p:spPr>
          <a:xfrm>
            <a:off x="2514600" y="2938101"/>
            <a:ext cx="6096000" cy="2161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índice </a:t>
            </a:r>
            <a:r>
              <a:rPr lang="es-ES" sz="1600" b="1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Insall-Salvati</a:t>
            </a:r>
            <a:r>
              <a:rPr lang="es-ES" sz="16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(ISR) 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la relación entre la longitud del tendón rotuliano y la longitud de la rótula. Un ISR alto indicaba una rótula alta</a:t>
            </a:r>
            <a:r>
              <a:rPr lang="es-ES" sz="1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Siete estudios encontraron una ISR alta correlacionada con edema en la porción </a:t>
            </a:r>
            <a:r>
              <a:rPr lang="es-ES" sz="16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superolateral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almohadilla grasa de </a:t>
            </a:r>
            <a:r>
              <a:rPr lang="es-ES" sz="16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Hoffa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</a:t>
            </a:r>
            <a:r>
              <a:rPr lang="es-ES" sz="16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ángulo troclear 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correlacionó positivamente con el edema de la porción </a:t>
            </a:r>
            <a:r>
              <a:rPr lang="es-ES" sz="16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superolateral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almohadilla grasa de </a:t>
            </a:r>
            <a:r>
              <a:rPr lang="es-ES" sz="16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Hoffa</a:t>
            </a:r>
            <a:r>
              <a:rPr lang="es-ES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5607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5A8FFEB-FBA4-41C8-B3CF-177FBEE38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66" t="35178" r="30000" b="33696"/>
          <a:stretch/>
        </p:blipFill>
        <p:spPr>
          <a:xfrm>
            <a:off x="152400" y="605533"/>
            <a:ext cx="6989692" cy="209690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31EE20C-0602-4D1F-8D27-F0C623DBBF38}"/>
              </a:ext>
            </a:extLst>
          </p:cNvPr>
          <p:cNvSpPr txBox="1"/>
          <p:nvPr/>
        </p:nvSpPr>
        <p:spPr>
          <a:xfrm>
            <a:off x="2819400" y="3105150"/>
            <a:ext cx="6019800" cy="1661417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/>
              <a:t>En esta revisión sistemática se incluyeron 21 artículos que cumplieron con los criterios de inclusión, evaluando un total de 3603 rodillas de 3518 pacientes. Observaron que los factores predisponentes fueron una </a:t>
            </a:r>
            <a:r>
              <a:rPr lang="es-ES" sz="1600" b="1" i="1" dirty="0"/>
              <a:t>patela alta, un ángulo troclear aumentado</a:t>
            </a:r>
            <a:r>
              <a:rPr lang="es-ES" sz="1600" i="1" dirty="0"/>
              <a:t>, un aumento de la distancia TT-TG. No observaron tratamientos específicos para dicha patología.</a:t>
            </a:r>
            <a:endParaRPr lang="es-ES" sz="16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AE26AF7-7A1A-44D4-8F88-87EA5DFDB619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</p:txBody>
      </p:sp>
    </p:spTree>
    <p:extLst>
      <p:ext uri="{BB962C8B-B14F-4D97-AF65-F5344CB8AC3E}">
        <p14:creationId xmlns:p14="http://schemas.microsoft.com/office/powerpoint/2010/main" val="512175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1AAAABD-E314-420C-AAA0-F7A575A76E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t="24802" r="35000" b="47036"/>
          <a:stretch/>
        </p:blipFill>
        <p:spPr>
          <a:xfrm>
            <a:off x="192747" y="590550"/>
            <a:ext cx="6821905" cy="20574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DC8A122-9DB0-4CFC-A72F-D79DAB3924A4}"/>
              </a:ext>
            </a:extLst>
          </p:cNvPr>
          <p:cNvSpPr txBox="1"/>
          <p:nvPr/>
        </p:nvSpPr>
        <p:spPr>
          <a:xfrm>
            <a:off x="2962497" y="3790950"/>
            <a:ext cx="6019800" cy="871008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/>
              <a:t>El diagnóstico se basa en la evaluación clínica y en estudios de imagen, siendo la resonancia magnética una herramienta clave para identificar los cambios característicos en la almohadilla grasa</a:t>
            </a:r>
            <a:endParaRPr lang="es-ES" sz="16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ector: curvado 4">
            <a:extLst>
              <a:ext uri="{FF2B5EF4-FFF2-40B4-BE49-F238E27FC236}">
                <a16:creationId xmlns:a16="http://schemas.microsoft.com/office/drawing/2014/main" id="{0174A23E-C6F1-47E5-BABC-D853EAC7F3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19922" y="2832201"/>
            <a:ext cx="933450" cy="7620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071089B3-2626-47BA-8328-EC501387CBA2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</p:txBody>
      </p:sp>
    </p:spTree>
    <p:extLst>
      <p:ext uri="{BB962C8B-B14F-4D97-AF65-F5344CB8AC3E}">
        <p14:creationId xmlns:p14="http://schemas.microsoft.com/office/powerpoint/2010/main" val="40807395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113E4CE-8800-4C3E-92B7-D52BC3F0C96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7" t="42669" r="48936" b="18113"/>
          <a:stretch/>
        </p:blipFill>
        <p:spPr bwMode="auto">
          <a:xfrm>
            <a:off x="0" y="820102"/>
            <a:ext cx="4092466" cy="4084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1B11DD1-0AD1-4515-9AC6-6E4F9B93EE1C}"/>
              </a:ext>
            </a:extLst>
          </p:cNvPr>
          <p:cNvSpPr txBox="1"/>
          <p:nvPr/>
        </p:nvSpPr>
        <p:spPr>
          <a:xfrm>
            <a:off x="3581400" y="91914"/>
            <a:ext cx="540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215EE7D0-CBA8-49CD-A607-DD4A36A52A6C}"/>
              </a:ext>
            </a:extLst>
          </p:cNvPr>
          <p:cNvCxnSpPr>
            <a:cxnSpLocks/>
          </p:cNvCxnSpPr>
          <p:nvPr/>
        </p:nvCxnSpPr>
        <p:spPr>
          <a:xfrm flipH="1">
            <a:off x="1066800" y="3133648"/>
            <a:ext cx="3200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F1F940B-8331-494C-9CA3-6292CF5A273B}"/>
              </a:ext>
            </a:extLst>
          </p:cNvPr>
          <p:cNvSpPr txBox="1"/>
          <p:nvPr/>
        </p:nvSpPr>
        <p:spPr>
          <a:xfrm>
            <a:off x="4405885" y="2724150"/>
            <a:ext cx="28100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Longitud tendón rotuliano: Desde el </a:t>
            </a:r>
            <a:r>
              <a:rPr lang="es-ES" b="1" dirty="0"/>
              <a:t>polo inferior de la rótula</a:t>
            </a:r>
            <a:r>
              <a:rPr lang="es-ES" dirty="0"/>
              <a:t> hasta su inserción en la </a:t>
            </a:r>
            <a:r>
              <a:rPr lang="es-ES" b="1" dirty="0"/>
              <a:t>tuberosidad tibial anterior</a:t>
            </a:r>
            <a:r>
              <a:rPr lang="es-ES" dirty="0"/>
              <a:t>.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E1788929-E07C-4A0A-A952-0F7FFCAEC823}"/>
              </a:ext>
            </a:extLst>
          </p:cNvPr>
          <p:cNvCxnSpPr>
            <a:cxnSpLocks/>
          </p:cNvCxnSpPr>
          <p:nvPr/>
        </p:nvCxnSpPr>
        <p:spPr>
          <a:xfrm flipH="1">
            <a:off x="1143000" y="1733550"/>
            <a:ext cx="3124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5D34D78-71FE-45B9-843E-311943908816}"/>
              </a:ext>
            </a:extLst>
          </p:cNvPr>
          <p:cNvSpPr txBox="1"/>
          <p:nvPr/>
        </p:nvSpPr>
        <p:spPr>
          <a:xfrm>
            <a:off x="4345902" y="1526557"/>
            <a:ext cx="21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Longitud de la rótula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2B4C4F5-3DC0-4BA5-9928-A4D5B930D238}"/>
              </a:ext>
            </a:extLst>
          </p:cNvPr>
          <p:cNvSpPr txBox="1"/>
          <p:nvPr/>
        </p:nvSpPr>
        <p:spPr>
          <a:xfrm>
            <a:off x="3884206" y="674234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/>
              <a:t>ÍNDICE DE INSALL-SALVATTI: LT/LP</a:t>
            </a:r>
          </a:p>
        </p:txBody>
      </p:sp>
    </p:spTree>
    <p:extLst>
      <p:ext uri="{BB962C8B-B14F-4D97-AF65-F5344CB8AC3E}">
        <p14:creationId xmlns:p14="http://schemas.microsoft.com/office/powerpoint/2010/main" val="4343476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E43C92DD-B17B-4CC2-BB07-25AB468ED0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33" t="20356" r="33333" b="26285"/>
          <a:stretch/>
        </p:blipFill>
        <p:spPr>
          <a:xfrm>
            <a:off x="538692" y="819150"/>
            <a:ext cx="4033308" cy="3924301"/>
          </a:xfrm>
          <a:prstGeom prst="rect">
            <a:avLst/>
          </a:prstGeom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DCAD9AFF-9A48-49FC-ADBE-35B3919B9FCF}"/>
              </a:ext>
            </a:extLst>
          </p:cNvPr>
          <p:cNvSpPr/>
          <p:nvPr/>
        </p:nvSpPr>
        <p:spPr>
          <a:xfrm>
            <a:off x="1126596" y="4057650"/>
            <a:ext cx="2857500" cy="533400"/>
          </a:xfrm>
          <a:prstGeom prst="round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NORMALIDAD 125º-145º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C937E40-E750-45DF-AC6A-8167B1E1914E}"/>
              </a:ext>
            </a:extLst>
          </p:cNvPr>
          <p:cNvSpPr txBox="1"/>
          <p:nvPr/>
        </p:nvSpPr>
        <p:spPr>
          <a:xfrm>
            <a:off x="5029200" y="63448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u="sng" dirty="0"/>
              <a:t>ÁNGULO TROCLEAR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66B6BF5-542C-405B-8C6E-E8FC026B916C}"/>
              </a:ext>
            </a:extLst>
          </p:cNvPr>
          <p:cNvCxnSpPr>
            <a:cxnSpLocks/>
          </p:cNvCxnSpPr>
          <p:nvPr/>
        </p:nvCxnSpPr>
        <p:spPr>
          <a:xfrm flipH="1" flipV="1">
            <a:off x="3200400" y="1504950"/>
            <a:ext cx="1905000" cy="15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EBB354E9-6C54-4441-B317-C9C659F4F1BD}"/>
              </a:ext>
            </a:extLst>
          </p:cNvPr>
          <p:cNvCxnSpPr>
            <a:cxnSpLocks/>
          </p:cNvCxnSpPr>
          <p:nvPr/>
        </p:nvCxnSpPr>
        <p:spPr>
          <a:xfrm flipH="1" flipV="1">
            <a:off x="2362200" y="1962150"/>
            <a:ext cx="2667000" cy="1143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">
            <a:extLst>
              <a:ext uri="{FF2B5EF4-FFF2-40B4-BE49-F238E27FC236}">
                <a16:creationId xmlns:a16="http://schemas.microsoft.com/office/drawing/2014/main" id="{FB0A6EEF-7CD7-419F-B3C3-3901D4AE6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100746"/>
            <a:ext cx="3733800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600" dirty="0">
                <a:latin typeface="Arial" panose="020B0604020202020204" pitchFamily="34" charset="0"/>
              </a:rPr>
              <a:t>Línea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desde ese mismo punto hacia el </a:t>
            </a:r>
            <a:r>
              <a:rPr kumimoji="0" lang="es-ES" altLang="es-E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borde más anterior del cóndilo medial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s-ES" sz="1600" dirty="0">
                <a:latin typeface="Arial" panose="020B0604020202020204" pitchFamily="34" charset="0"/>
              </a:rPr>
              <a:t>Línea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desde el punto más profundo del surco hacia el </a:t>
            </a:r>
            <a:r>
              <a:rPr kumimoji="0" lang="es-ES" altLang="es-E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borde más anterior del cóndilo lateral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6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89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B2635-B130-FF8C-6637-2506A894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EE7814B-3A4E-D3F5-9541-7133423CACAE}"/>
              </a:ext>
            </a:extLst>
          </p:cNvPr>
          <p:cNvSpPr txBox="1"/>
          <p:nvPr/>
        </p:nvSpPr>
        <p:spPr>
          <a:xfrm>
            <a:off x="4572000" y="91914"/>
            <a:ext cx="4410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Pruebas complementarias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7D812BB-352F-4116-8ACA-503CCD63F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666750"/>
            <a:ext cx="8248650" cy="4567148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paciente aporta </a:t>
            </a: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RMN</a:t>
            </a: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informada a consulta, en la cuál observan los siguientes </a:t>
            </a: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hallazgos: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s-ES" sz="16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Condropatía</a:t>
            </a:r>
            <a:r>
              <a:rPr lang="es-E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grado I </a:t>
            </a: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la superficie de apoyo del cóndilo femoral interno.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-Í</a:t>
            </a: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ndice de </a:t>
            </a:r>
            <a:r>
              <a:rPr lang="es-ES" sz="16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Insall-Salvatti</a:t>
            </a: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aproximadamente 1,6mm.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-Edema grasa </a:t>
            </a: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ES" sz="16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Hoffa</a:t>
            </a: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supero-lateral compatible con pinzamiento.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-Resto de estructuras dentro de la normalidad.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-A</a:t>
            </a:r>
            <a:r>
              <a:rPr lang="es-E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parato extensor dentro de la normalidad.</a:t>
            </a:r>
            <a:endParaRPr lang="es-E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06333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C77463A-53CD-4150-AB3E-A6B14A7D6A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776202"/>
              </p:ext>
            </p:extLst>
          </p:nvPr>
        </p:nvGraphicFramePr>
        <p:xfrm>
          <a:off x="685800" y="971550"/>
          <a:ext cx="7991476" cy="367458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97869">
                  <a:extLst>
                    <a:ext uri="{9D8B030D-6E8A-4147-A177-3AD203B41FA5}">
                      <a16:colId xmlns:a16="http://schemas.microsoft.com/office/drawing/2014/main" val="1428532083"/>
                    </a:ext>
                  </a:extLst>
                </a:gridCol>
                <a:gridCol w="1997869">
                  <a:extLst>
                    <a:ext uri="{9D8B030D-6E8A-4147-A177-3AD203B41FA5}">
                      <a16:colId xmlns:a16="http://schemas.microsoft.com/office/drawing/2014/main" val="3409393511"/>
                    </a:ext>
                  </a:extLst>
                </a:gridCol>
                <a:gridCol w="1997869">
                  <a:extLst>
                    <a:ext uri="{9D8B030D-6E8A-4147-A177-3AD203B41FA5}">
                      <a16:colId xmlns:a16="http://schemas.microsoft.com/office/drawing/2014/main" val="4293584616"/>
                    </a:ext>
                  </a:extLst>
                </a:gridCol>
                <a:gridCol w="1997869">
                  <a:extLst>
                    <a:ext uri="{9D8B030D-6E8A-4147-A177-3AD203B41FA5}">
                      <a16:colId xmlns:a16="http://schemas.microsoft.com/office/drawing/2014/main" val="49174008"/>
                    </a:ext>
                  </a:extLst>
                </a:gridCol>
              </a:tblGrid>
              <a:tr h="2907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Medición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Qué evalúa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Valor normal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Interés clínico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8568823"/>
                  </a:ext>
                </a:extLst>
              </a:tr>
              <a:tr h="8992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Ángulo troclear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effectLst/>
                        </a:rPr>
                        <a:t>Profundidad de la tróclea femoral</a:t>
                      </a:r>
                      <a:endParaRPr lang="es-E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&lt; 145° (normal)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Displasia troclear puede generar inestabilidad rotuliana, que favorece pinzamiento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4609684"/>
                  </a:ext>
                </a:extLst>
              </a:tr>
              <a:tr h="5949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Índice de Insall-Salvati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Posición de la rótula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0.8–1.2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Rótula alta (índice &gt; 1.2) favorece pinzamiento por hiperextensión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5758367"/>
                  </a:ext>
                </a:extLst>
              </a:tr>
              <a:tr h="8992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Distancia TT–TG (tubérculo tibial – surco troclear)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Alineación rotuliana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&lt; 20 mm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&gt; 20 mm sugiere mal alineación rotuliana (riesgo de sobrecarga anterior)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1555709"/>
                  </a:ext>
                </a:extLst>
              </a:tr>
              <a:tr h="8973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Profundidad troclear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Evaluación directa de displasia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>
                          <a:effectLst/>
                        </a:rPr>
                        <a:t>&gt; 3 mm</a:t>
                      </a:r>
                      <a:endParaRPr lang="es-E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effectLst/>
                        </a:rPr>
                        <a:t>Menor profundidad: tróclea plana, asociada a mal seguimiento rotuliano</a:t>
                      </a:r>
                      <a:endParaRPr lang="es-E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2276697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AF7BB13-C9D9-4E8C-8AF2-11981CA1DC38}"/>
              </a:ext>
            </a:extLst>
          </p:cNvPr>
          <p:cNvSpPr txBox="1"/>
          <p:nvPr/>
        </p:nvSpPr>
        <p:spPr>
          <a:xfrm>
            <a:off x="3581400" y="91914"/>
            <a:ext cx="540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1D17F855-54D2-4EAA-899B-1C04836B8AA9}"/>
              </a:ext>
            </a:extLst>
          </p:cNvPr>
          <p:cNvSpPr/>
          <p:nvPr/>
        </p:nvSpPr>
        <p:spPr>
          <a:xfrm>
            <a:off x="228600" y="2064703"/>
            <a:ext cx="2514600" cy="744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FB0B09EC-BCEF-4B02-88C6-67A20E1291EF}"/>
              </a:ext>
            </a:extLst>
          </p:cNvPr>
          <p:cNvSpPr/>
          <p:nvPr/>
        </p:nvSpPr>
        <p:spPr>
          <a:xfrm>
            <a:off x="228599" y="1248869"/>
            <a:ext cx="2514599" cy="744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1427B3EA-C156-417D-BB3D-C1195E911AC5}"/>
              </a:ext>
            </a:extLst>
          </p:cNvPr>
          <p:cNvSpPr/>
          <p:nvPr/>
        </p:nvSpPr>
        <p:spPr>
          <a:xfrm>
            <a:off x="3314700" y="2064703"/>
            <a:ext cx="2514600" cy="744138"/>
          </a:xfrm>
          <a:prstGeom prst="roundRect">
            <a:avLst/>
          </a:prstGeom>
          <a:solidFill>
            <a:srgbClr val="C050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NUESTRA PACIENTE ÍNDICE 1,6</a:t>
            </a:r>
          </a:p>
        </p:txBody>
      </p:sp>
    </p:spTree>
    <p:extLst>
      <p:ext uri="{BB962C8B-B14F-4D97-AF65-F5344CB8AC3E}">
        <p14:creationId xmlns:p14="http://schemas.microsoft.com/office/powerpoint/2010/main" val="352347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0BCC4-B3E5-C412-CBE8-BB5752E03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79B49F-A83E-8C4D-A537-ED2D44DF9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97259"/>
            <a:ext cx="8001000" cy="276999"/>
          </a:xfrm>
        </p:spPr>
        <p:txBody>
          <a:bodyPr/>
          <a:lstStyle/>
          <a:p>
            <a:pPr algn="just"/>
            <a:r>
              <a:rPr lang="es-ES" b="1" dirty="0"/>
              <a:t>Pruebas de imagen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08C560D-51CA-1D74-CB8F-BF09DE80BEC7}"/>
              </a:ext>
            </a:extLst>
          </p:cNvPr>
          <p:cNvSpPr txBox="1"/>
          <p:nvPr/>
        </p:nvSpPr>
        <p:spPr>
          <a:xfrm>
            <a:off x="3581400" y="91914"/>
            <a:ext cx="540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651D763C-76B6-0B99-8BDC-41CB43E1DB7B}"/>
              </a:ext>
            </a:extLst>
          </p:cNvPr>
          <p:cNvSpPr txBox="1">
            <a:spLocks/>
          </p:cNvSpPr>
          <p:nvPr/>
        </p:nvSpPr>
        <p:spPr>
          <a:xfrm>
            <a:off x="152400" y="1276350"/>
            <a:ext cx="4191001" cy="307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lvl="2" algn="just"/>
            <a:endParaRPr lang="es-ES" sz="1600" kern="0" dirty="0"/>
          </a:p>
          <a:p>
            <a:pPr lvl="2" algn="just"/>
            <a:endParaRPr lang="es-ES" sz="800" kern="0" dirty="0"/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es-ES" sz="1600" b="1" kern="0" dirty="0"/>
              <a:t>Ecografía</a:t>
            </a:r>
          </a:p>
          <a:p>
            <a:pPr lvl="1" algn="just"/>
            <a:endParaRPr lang="es-ES" sz="1600" b="1" kern="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ermite detectar engrosamiento o cambios en el tejido adiposo </a:t>
            </a:r>
            <a:r>
              <a:rPr lang="es-E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infrapatelar</a:t>
            </a:r>
            <a:r>
              <a:rPr lang="es-E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Permite evaluar en tiempo real con movimiento, útil para ver si se produce pinzamiento dinámico. Limitada por el operador y la experiencia.</a:t>
            </a:r>
            <a:endParaRPr lang="es-E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1600" kern="0" dirty="0"/>
          </a:p>
          <a:p>
            <a:pPr algn="just"/>
            <a:r>
              <a:rPr lang="es-ES" sz="1600" kern="0" dirty="0"/>
              <a:t> </a:t>
            </a:r>
          </a:p>
          <a:p>
            <a:pPr algn="just"/>
            <a:endParaRPr lang="es-ES" sz="1600" kern="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CE986FF-A84F-4AEB-98E7-D1AA55DA5B5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1" t="22590" r="37911" b="21565"/>
          <a:stretch/>
        </p:blipFill>
        <p:spPr bwMode="auto">
          <a:xfrm>
            <a:off x="4800601" y="1204389"/>
            <a:ext cx="3967162" cy="27347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65590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0BCC4-B3E5-C412-CBE8-BB5752E03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651D763C-76B6-0B99-8BDC-41CB43E1DB7B}"/>
              </a:ext>
            </a:extLst>
          </p:cNvPr>
          <p:cNvSpPr txBox="1">
            <a:spLocks/>
          </p:cNvSpPr>
          <p:nvPr/>
        </p:nvSpPr>
        <p:spPr>
          <a:xfrm>
            <a:off x="228600" y="662324"/>
            <a:ext cx="6629400" cy="25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just">
              <a:lnSpc>
                <a:spcPts val="2300"/>
              </a:lnSpc>
              <a:buFont typeface="Wingdings" panose="05000000000000000000" pitchFamily="2" charset="2"/>
              <a:buChar char="q"/>
            </a:pPr>
            <a:r>
              <a:rPr lang="es-ES" sz="1600" b="1" kern="0" dirty="0"/>
              <a:t>Infiltración de anestésico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ES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kern="0" dirty="0">
                <a:latin typeface="Arial" panose="020B0604020202020204" pitchFamily="34" charset="0"/>
                <a:cs typeface="Arial" panose="020B0604020202020204" pitchFamily="34" charset="0"/>
              </a:rPr>
              <a:t> De forma </a:t>
            </a:r>
            <a:r>
              <a:rPr lang="es-ES" sz="1600" kern="0" dirty="0" err="1">
                <a:latin typeface="Arial" panose="020B0604020202020204" pitchFamily="34" charset="0"/>
                <a:cs typeface="Arial" panose="020B0604020202020204" pitchFamily="34" charset="0"/>
              </a:rPr>
              <a:t>ecoguiada</a:t>
            </a:r>
            <a:r>
              <a:rPr lang="es-ES" sz="1600" kern="0" dirty="0">
                <a:latin typeface="Arial" panose="020B0604020202020204" pitchFamily="34" charset="0"/>
                <a:cs typeface="Arial" panose="020B0604020202020204" pitchFamily="34" charset="0"/>
              </a:rPr>
              <a:t> o no </a:t>
            </a:r>
            <a:r>
              <a:rPr lang="es-ES" sz="1600" kern="0" dirty="0" err="1">
                <a:latin typeface="Arial" panose="020B0604020202020204" pitchFamily="34" charset="0"/>
                <a:cs typeface="Arial" panose="020B0604020202020204" pitchFamily="34" charset="0"/>
              </a:rPr>
              <a:t>ecoguiada</a:t>
            </a:r>
            <a:r>
              <a:rPr lang="es-ES" sz="1600" kern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kern="0" dirty="0">
                <a:latin typeface="Arial" panose="020B0604020202020204" pitchFamily="34" charset="0"/>
                <a:cs typeface="Arial" panose="020B0604020202020204" pitchFamily="34" charset="0"/>
              </a:rPr>
              <a:t>Confirmación del diagnóstico en caso de desaparición de la sintomatología dolorosa.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600" kern="0" dirty="0">
                <a:latin typeface="Arial" panose="020B0604020202020204" pitchFamily="34" charset="0"/>
                <a:cs typeface="Arial" panose="020B0604020202020204" pitchFamily="34" charset="0"/>
              </a:rPr>
              <a:t>Combinación con corticoides.</a:t>
            </a:r>
          </a:p>
          <a:p>
            <a:pPr algn="just"/>
            <a:endParaRPr lang="es-ES" sz="1600" kern="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5CAAE3-3C5A-4F26-93E6-EB48860DD15B}"/>
              </a:ext>
            </a:extLst>
          </p:cNvPr>
          <p:cNvSpPr txBox="1"/>
          <p:nvPr/>
        </p:nvSpPr>
        <p:spPr>
          <a:xfrm>
            <a:off x="3581400" y="91914"/>
            <a:ext cx="540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9229C17-9B2B-40F1-94FD-2BA6CD336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265245"/>
              </p:ext>
            </p:extLst>
          </p:nvPr>
        </p:nvGraphicFramePr>
        <p:xfrm>
          <a:off x="4162425" y="2952750"/>
          <a:ext cx="4752975" cy="178911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84325">
                  <a:extLst>
                    <a:ext uri="{9D8B030D-6E8A-4147-A177-3AD203B41FA5}">
                      <a16:colId xmlns:a16="http://schemas.microsoft.com/office/drawing/2014/main" val="3865815876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056426824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4090779916"/>
                    </a:ext>
                  </a:extLst>
                </a:gridCol>
              </a:tblGrid>
              <a:tr h="3233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Prueba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Utilidad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Observaciones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447232"/>
                  </a:ext>
                </a:extLst>
              </a:tr>
              <a:tr h="4958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dirty="0">
                          <a:effectLst/>
                        </a:rPr>
                        <a:t>RM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Alta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Diagnóstico definitivo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577246"/>
                  </a:ext>
                </a:extLst>
              </a:tr>
              <a:tr h="3233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Rx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Media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Para descartar otras causas óseas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7035656"/>
                  </a:ext>
                </a:extLst>
              </a:tr>
              <a:tr h="3233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Ecografía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Variable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Puede apoyar el diagnóstico dinámico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2213251"/>
                  </a:ext>
                </a:extLst>
              </a:tr>
              <a:tr h="3233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Infiltración anestésica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>
                          <a:effectLst/>
                        </a:rPr>
                        <a:t>Alta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dirty="0">
                          <a:effectLst/>
                        </a:rPr>
                        <a:t>Confirmación funcional del origen del dolor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7416677"/>
                  </a:ext>
                </a:extLst>
              </a:tr>
            </a:tbl>
          </a:graphicData>
        </a:graphic>
      </p:graphicFrame>
      <p:sp>
        <p:nvSpPr>
          <p:cNvPr id="5" name="Elipse 4">
            <a:extLst>
              <a:ext uri="{FF2B5EF4-FFF2-40B4-BE49-F238E27FC236}">
                <a16:creationId xmlns:a16="http://schemas.microsoft.com/office/drawing/2014/main" id="{2B569751-85C6-4C7D-ACF4-A7D41448F32F}"/>
              </a:ext>
            </a:extLst>
          </p:cNvPr>
          <p:cNvSpPr/>
          <p:nvPr/>
        </p:nvSpPr>
        <p:spPr>
          <a:xfrm>
            <a:off x="4343400" y="3205609"/>
            <a:ext cx="1293850" cy="446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0516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BF6ED035-AB04-462B-ABE2-34D4EEA59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934196"/>
              </p:ext>
            </p:extLst>
          </p:nvPr>
        </p:nvGraphicFramePr>
        <p:xfrm>
          <a:off x="914400" y="582818"/>
          <a:ext cx="7658101" cy="446876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75637">
                  <a:extLst>
                    <a:ext uri="{9D8B030D-6E8A-4147-A177-3AD203B41FA5}">
                      <a16:colId xmlns:a16="http://schemas.microsoft.com/office/drawing/2014/main" val="4250163330"/>
                    </a:ext>
                  </a:extLst>
                </a:gridCol>
                <a:gridCol w="1420616">
                  <a:extLst>
                    <a:ext uri="{9D8B030D-6E8A-4147-A177-3AD203B41FA5}">
                      <a16:colId xmlns:a16="http://schemas.microsoft.com/office/drawing/2014/main" val="2554446785"/>
                    </a:ext>
                  </a:extLst>
                </a:gridCol>
                <a:gridCol w="1420616">
                  <a:extLst>
                    <a:ext uri="{9D8B030D-6E8A-4147-A177-3AD203B41FA5}">
                      <a16:colId xmlns:a16="http://schemas.microsoft.com/office/drawing/2014/main" val="1349022717"/>
                    </a:ext>
                  </a:extLst>
                </a:gridCol>
                <a:gridCol w="1420616">
                  <a:extLst>
                    <a:ext uri="{9D8B030D-6E8A-4147-A177-3AD203B41FA5}">
                      <a16:colId xmlns:a16="http://schemas.microsoft.com/office/drawing/2014/main" val="1594257041"/>
                    </a:ext>
                  </a:extLst>
                </a:gridCol>
                <a:gridCol w="1420616">
                  <a:extLst>
                    <a:ext uri="{9D8B030D-6E8A-4147-A177-3AD203B41FA5}">
                      <a16:colId xmlns:a16="http://schemas.microsoft.com/office/drawing/2014/main" val="1929002650"/>
                    </a:ext>
                  </a:extLst>
                </a:gridCol>
              </a:tblGrid>
              <a:tr h="2362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Patología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Localización del dolor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Síntomas clave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Signos físicos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Hallazgos en imagen (RM)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2161950618"/>
                  </a:ext>
                </a:extLst>
              </a:tr>
              <a:tr h="719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Pinzamiento de grasa de </a:t>
                      </a:r>
                      <a:r>
                        <a:rPr lang="es-ES" sz="1100" dirty="0" err="1">
                          <a:effectLst/>
                        </a:rPr>
                        <a:t>Hoffa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 err="1">
                          <a:effectLst/>
                        </a:rPr>
                        <a:t>Infrapatelar</a:t>
                      </a:r>
                      <a:r>
                        <a:rPr lang="es-ES" sz="1100" dirty="0">
                          <a:effectLst/>
                        </a:rPr>
                        <a:t>, </a:t>
                      </a:r>
                      <a:r>
                        <a:rPr lang="es-ES" sz="1100" dirty="0" err="1">
                          <a:effectLst/>
                        </a:rPr>
                        <a:t>para-rotuliano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Dolor al extender totalmente la rodilla, sensación de atrapamiento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Dolor a la palpación lateral al tendón rotuliano, signo de </a:t>
                      </a:r>
                      <a:r>
                        <a:rPr lang="es-ES" sz="1100" dirty="0" err="1">
                          <a:effectLst/>
                        </a:rPr>
                        <a:t>Hoffa</a:t>
                      </a:r>
                      <a:r>
                        <a:rPr lang="es-ES" sz="1100" dirty="0">
                          <a:effectLst/>
                        </a:rPr>
                        <a:t> positivo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Edema en grasa de </a:t>
                      </a:r>
                      <a:r>
                        <a:rPr lang="es-ES" sz="1100" dirty="0" err="1">
                          <a:effectLst/>
                        </a:rPr>
                        <a:t>Hoffa</a:t>
                      </a:r>
                      <a:r>
                        <a:rPr lang="es-ES" sz="1100" dirty="0">
                          <a:effectLst/>
                        </a:rPr>
                        <a:t>, compresión o fibrosis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3248764587"/>
                  </a:ext>
                </a:extLst>
              </a:tr>
              <a:tr h="719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Síndrome patelofemoral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 err="1">
                          <a:effectLst/>
                        </a:rPr>
                        <a:t>Retropatelar</a:t>
                      </a:r>
                      <a:r>
                        <a:rPr lang="es-ES" sz="1100" dirty="0">
                          <a:effectLst/>
                        </a:rPr>
                        <a:t>, difuso anterior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al estar sentado mucho tiempo, subir escaleras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Dolor a la compresión patelar, crepitación, test de </a:t>
                      </a:r>
                      <a:r>
                        <a:rPr lang="es-ES" sz="1100" dirty="0" err="1">
                          <a:effectLst/>
                        </a:rPr>
                        <a:t>Zohlen</a:t>
                      </a:r>
                      <a:r>
                        <a:rPr lang="es-ES" sz="1100" dirty="0">
                          <a:effectLst/>
                        </a:rPr>
                        <a:t> positivo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Condromalacia, mal alineación patelofemoral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3190963373"/>
                  </a:ext>
                </a:extLst>
              </a:tr>
              <a:tr h="719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Tendinitis rotuliana ("rodilla del saltador")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Polo inferior de la rótula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al saltar o correr, empeora con actividad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a la palpación en el tendón rotuliano, test de esfuerzo activo doloroso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Engrosamiento del tendón, edema en inserción inferior patelar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2032454545"/>
                  </a:ext>
                </a:extLst>
              </a:tr>
              <a:tr h="7195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Bursitis prerrotuliana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Anterior, sobre la rótula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e hinchazón visible, común en personas que se arrodillan mucho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Inflamación visible, fluctuación sobre la rótula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Derrame localizado en bursa prerrotuliana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423139348"/>
                  </a:ext>
                </a:extLst>
              </a:tr>
              <a:tr h="4779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Condromalacia rotuliana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Retropatelar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mecánico, crepitaciones, inestabilidad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al mover la rótula, crepitación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Lesión cartilaginosa en cara posterior de la rótula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3850976758"/>
                  </a:ext>
                </a:extLst>
              </a:tr>
              <a:tr h="5987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Meniscopatía anterior (rara)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Anterior, más lateral o medial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en flexión o extensión forzada, bloqueo mecánico ocasional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</a:rPr>
                        <a:t>Dolor a la palpación del espacio articular anterior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</a:rPr>
                        <a:t>Lesión meniscal anterior (más visible en cortes sagitales RM)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19" marR="38119" marT="0" marB="0"/>
                </a:tc>
                <a:extLst>
                  <a:ext uri="{0D108BD9-81ED-4DB2-BD59-A6C34878D82A}">
                    <a16:rowId xmlns:a16="http://schemas.microsoft.com/office/drawing/2014/main" val="3988157174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138D0DF6-DA71-4851-A580-9906748ADF1F}"/>
              </a:ext>
            </a:extLst>
          </p:cNvPr>
          <p:cNvSpPr txBox="1"/>
          <p:nvPr/>
        </p:nvSpPr>
        <p:spPr>
          <a:xfrm>
            <a:off x="3581400" y="91914"/>
            <a:ext cx="540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Diagnóstico diferencial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1098CB3-E5ED-449E-BACB-AAB12AE08DDD}"/>
              </a:ext>
            </a:extLst>
          </p:cNvPr>
          <p:cNvSpPr txBox="1"/>
          <p:nvPr/>
        </p:nvSpPr>
        <p:spPr>
          <a:xfrm>
            <a:off x="1657350" y="2139374"/>
            <a:ext cx="6172200" cy="1477328"/>
          </a:xfrm>
          <a:prstGeom prst="rect">
            <a:avLst/>
          </a:prstGeom>
          <a:solidFill>
            <a:srgbClr val="C0504D"/>
          </a:solidFill>
          <a:ln w="38100">
            <a:solidFill>
              <a:srgbClr val="C2043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Arial Nova Light" panose="020B0304020202020204" pitchFamily="34" charset="0"/>
              </a:rPr>
              <a:t>CURSAN DOLOR ROTULIANO, DIFERENTES REGIONES, IMPORTANTE LA </a:t>
            </a:r>
            <a:r>
              <a:rPr lang="es-ES" b="1" dirty="0">
                <a:solidFill>
                  <a:srgbClr val="FF0000"/>
                </a:solidFill>
                <a:latin typeface="Arial Nova Light" panose="020B0304020202020204" pitchFamily="34" charset="0"/>
              </a:rPr>
              <a:t>PALPACIÓN</a:t>
            </a:r>
            <a:r>
              <a:rPr lang="es-ES" b="1" dirty="0">
                <a:solidFill>
                  <a:schemeClr val="bg1"/>
                </a:solidFill>
                <a:latin typeface="Arial Nova Light" panose="020B0304020202020204" pitchFamily="34" charset="0"/>
              </a:rPr>
              <a:t>, CURSARÁN DOLOR MECÁNICO QUE EMPEORA CON ACTIVIDAD, SOBRETODO EN COMPLETA </a:t>
            </a:r>
            <a:r>
              <a:rPr lang="es-ES" b="1" dirty="0">
                <a:solidFill>
                  <a:srgbClr val="FF0000"/>
                </a:solidFill>
                <a:latin typeface="Arial Nova Light" panose="020B0304020202020204" pitchFamily="34" charset="0"/>
              </a:rPr>
              <a:t>EXTENSIÓN</a:t>
            </a:r>
            <a:r>
              <a:rPr lang="es-ES" b="1" dirty="0">
                <a:solidFill>
                  <a:schemeClr val="bg1"/>
                </a:solidFill>
                <a:latin typeface="Arial Nova Light" panose="020B0304020202020204" pitchFamily="34" charset="0"/>
              </a:rPr>
              <a:t>, O AL PASAR DE FLEXIÓN A EXTENSIÓN. </a:t>
            </a:r>
            <a:r>
              <a:rPr lang="es-ES" b="1" dirty="0">
                <a:solidFill>
                  <a:srgbClr val="FF0000"/>
                </a:solidFill>
                <a:latin typeface="Arial Nova Light" panose="020B0304020202020204" pitchFamily="34" charset="0"/>
              </a:rPr>
              <a:t>DD RMN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9941E2D6-055B-449A-834C-A4CD3451FD7B}"/>
              </a:ext>
            </a:extLst>
          </p:cNvPr>
          <p:cNvSpPr/>
          <p:nvPr/>
        </p:nvSpPr>
        <p:spPr>
          <a:xfrm>
            <a:off x="571499" y="819150"/>
            <a:ext cx="2514600" cy="744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899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000">
        <p14:reveal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F0F50-92DB-8D9D-A4CC-B0023B720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B243D18-2643-431F-77C7-CEEBF5125E3C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Juicio clínico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AD6C4EA-4C09-FEDA-F744-4BD69487473E}"/>
              </a:ext>
            </a:extLst>
          </p:cNvPr>
          <p:cNvSpPr/>
          <p:nvPr/>
        </p:nvSpPr>
        <p:spPr>
          <a:xfrm>
            <a:off x="466503" y="2052481"/>
            <a:ext cx="8105997" cy="1737041"/>
          </a:xfrm>
          <a:prstGeom prst="roundRect">
            <a:avLst>
              <a:gd name="adj" fmla="val 1415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204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Pinzamiento supero-lateral de la grasa de </a:t>
            </a:r>
            <a:r>
              <a:rPr lang="es-ES" b="1" dirty="0" err="1">
                <a:solidFill>
                  <a:schemeClr val="tx1"/>
                </a:solidFill>
              </a:rPr>
              <a:t>Hoffa</a:t>
            </a:r>
            <a:r>
              <a:rPr lang="es-ES" b="1" dirty="0">
                <a:solidFill>
                  <a:schemeClr val="tx1"/>
                </a:solidFill>
              </a:rPr>
              <a:t> + </a:t>
            </a:r>
            <a:r>
              <a:rPr lang="es-ES" b="1" dirty="0" err="1">
                <a:solidFill>
                  <a:schemeClr val="tx1"/>
                </a:solidFill>
              </a:rPr>
              <a:t>fasciopatía</a:t>
            </a:r>
            <a:r>
              <a:rPr lang="es-ES" b="1" dirty="0">
                <a:solidFill>
                  <a:schemeClr val="tx1"/>
                </a:solidFill>
              </a:rPr>
              <a:t> del cuerpo de la fascia en su fascículo medial de manera BL.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5EB9ED90-CA7E-E514-40F9-17C13D0E1022}"/>
              </a:ext>
            </a:extLst>
          </p:cNvPr>
          <p:cNvSpPr txBox="1">
            <a:spLocks/>
          </p:cNvSpPr>
          <p:nvPr/>
        </p:nvSpPr>
        <p:spPr>
          <a:xfrm>
            <a:off x="571500" y="1075551"/>
            <a:ext cx="80010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s-ES" kern="0" dirty="0"/>
              <a:t>La paciente presenta signos y síntomas compatibles con:</a:t>
            </a:r>
          </a:p>
        </p:txBody>
      </p:sp>
    </p:spTree>
    <p:extLst>
      <p:ext uri="{BB962C8B-B14F-4D97-AF65-F5344CB8AC3E}">
        <p14:creationId xmlns:p14="http://schemas.microsoft.com/office/powerpoint/2010/main" val="221806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B2C28E0-FCC3-4264-9D3B-7DC3E7C37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079307"/>
            <a:ext cx="9143999" cy="984885"/>
          </a:xfrm>
        </p:spPr>
        <p:txBody>
          <a:bodyPr/>
          <a:lstStyle/>
          <a:p>
            <a:pPr algn="ctr"/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¿CÓMO DEBEMOS MANEJAR CLINICAMENTE ESTA PATOLOGÍA ?</a:t>
            </a:r>
          </a:p>
        </p:txBody>
      </p:sp>
    </p:spTree>
    <p:extLst>
      <p:ext uri="{BB962C8B-B14F-4D97-AF65-F5344CB8AC3E}">
        <p14:creationId xmlns:p14="http://schemas.microsoft.com/office/powerpoint/2010/main" val="19275701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C8DB8-4C1E-A46E-5791-368F39724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018A-DA9D-F1F8-F8E7-4D45007C3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971550"/>
            <a:ext cx="8001000" cy="276999"/>
          </a:xfrm>
        </p:spPr>
        <p:txBody>
          <a:bodyPr/>
          <a:lstStyle/>
          <a:p>
            <a:pPr algn="just"/>
            <a:r>
              <a:rPr lang="es-ES" b="1" dirty="0"/>
              <a:t>Tratamiento conservador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F78023-6AF9-5E9B-025C-2FD6663B8F55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C986FE74-ECDA-C6C1-B408-6D8D0F736ABD}"/>
              </a:ext>
            </a:extLst>
          </p:cNvPr>
          <p:cNvSpPr txBox="1">
            <a:spLocks/>
          </p:cNvSpPr>
          <p:nvPr/>
        </p:nvSpPr>
        <p:spPr>
          <a:xfrm>
            <a:off x="571500" y="1728075"/>
            <a:ext cx="8001000" cy="19713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ts val="2600"/>
              </a:lnSpc>
              <a:buFont typeface="Wingdings" panose="05000000000000000000" pitchFamily="2" charset="2"/>
              <a:buChar char="Ø"/>
            </a:pPr>
            <a:r>
              <a:rPr lang="es-ES" sz="1600" kern="0" dirty="0"/>
              <a:t>AINE</a:t>
            </a:r>
          </a:p>
          <a:p>
            <a:pPr marL="285750" indent="-285750" algn="just">
              <a:lnSpc>
                <a:spcPts val="2600"/>
              </a:lnSpc>
              <a:buFont typeface="Wingdings" panose="05000000000000000000" pitchFamily="2" charset="2"/>
              <a:buChar char="Ø"/>
            </a:pPr>
            <a:r>
              <a:rPr lang="es-ES" sz="1600" b="1" kern="0" dirty="0"/>
              <a:t>Reposo y modificación de actividad</a:t>
            </a:r>
          </a:p>
          <a:p>
            <a:pPr marL="285750" indent="-285750" algn="just">
              <a:lnSpc>
                <a:spcPts val="2600"/>
              </a:lnSpc>
              <a:buFont typeface="Wingdings" panose="05000000000000000000" pitchFamily="2" charset="2"/>
              <a:buChar char="Ø"/>
            </a:pPr>
            <a:r>
              <a:rPr lang="es-ES" sz="1600" b="1" kern="0" dirty="0"/>
              <a:t>Fisioterapia</a:t>
            </a:r>
          </a:p>
          <a:p>
            <a:pPr marL="285750" indent="-285750" algn="just">
              <a:lnSpc>
                <a:spcPts val="2600"/>
              </a:lnSpc>
              <a:buFont typeface="Wingdings" panose="05000000000000000000" pitchFamily="2" charset="2"/>
              <a:buChar char="Ø"/>
            </a:pPr>
            <a:r>
              <a:rPr lang="es-ES" sz="1600" b="1" kern="0" dirty="0"/>
              <a:t>Fortalecimiento de aparato extensor de la rodilla</a:t>
            </a:r>
          </a:p>
          <a:p>
            <a:pPr marL="285750" indent="-285750" algn="just">
              <a:lnSpc>
                <a:spcPts val="2600"/>
              </a:lnSpc>
              <a:buFont typeface="Wingdings" panose="05000000000000000000" pitchFamily="2" charset="2"/>
              <a:buChar char="Ø"/>
            </a:pPr>
            <a:r>
              <a:rPr lang="es-ES" sz="1600" kern="0" dirty="0"/>
              <a:t>Vendaje con tape</a:t>
            </a:r>
          </a:p>
          <a:p>
            <a:pPr marL="285750" indent="-285750" algn="just">
              <a:lnSpc>
                <a:spcPts val="2600"/>
              </a:lnSpc>
              <a:buFont typeface="Wingdings" panose="05000000000000000000" pitchFamily="2" charset="2"/>
              <a:buChar char="Ø"/>
            </a:pPr>
            <a:r>
              <a:rPr lang="es-ES" sz="1600" kern="0" dirty="0"/>
              <a:t>Infiltración de corticoesteroides o AINE </a:t>
            </a:r>
          </a:p>
        </p:txBody>
      </p:sp>
      <p:pic>
        <p:nvPicPr>
          <p:cNvPr id="1026" name="Picture 2" descr="Imágenes de Tratamiento Conservador Juanetes - Descarga ...">
            <a:extLst>
              <a:ext uri="{FF2B5EF4-FFF2-40B4-BE49-F238E27FC236}">
                <a16:creationId xmlns:a16="http://schemas.microsoft.com/office/drawing/2014/main" id="{A43A3DA1-F52C-44BB-9A46-ED37183FB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380822"/>
            <a:ext cx="3575198" cy="238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0054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C8DB8-4C1E-A46E-5791-368F39724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018A-DA9D-F1F8-F8E7-4D45007C3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833050"/>
            <a:ext cx="3352800" cy="307777"/>
          </a:xfrm>
        </p:spPr>
        <p:txBody>
          <a:bodyPr/>
          <a:lstStyle/>
          <a:p>
            <a:pPr algn="just"/>
            <a:r>
              <a:rPr lang="es-ES" sz="2000" b="1" u="sng" dirty="0"/>
              <a:t>Fisioterapia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F78023-6AF9-5E9B-025C-2FD6663B8F55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2050" name="Picture 2" descr="Vectores de Terapia Manual - Descarga vectores gratis de ...">
            <a:extLst>
              <a:ext uri="{FF2B5EF4-FFF2-40B4-BE49-F238E27FC236}">
                <a16:creationId xmlns:a16="http://schemas.microsoft.com/office/drawing/2014/main" id="{E840745D-38CF-47FF-AC3F-F20F4DF73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52550"/>
            <a:ext cx="3418641" cy="341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01931AD4-0954-4D8A-AEF3-3CA32CF84ED4}"/>
              </a:ext>
            </a:extLst>
          </p:cNvPr>
          <p:cNvSpPr/>
          <p:nvPr/>
        </p:nvSpPr>
        <p:spPr>
          <a:xfrm>
            <a:off x="391359" y="2038350"/>
            <a:ext cx="4333041" cy="2133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solidFill>
                  <a:schemeClr val="tx1"/>
                </a:solidFill>
              </a:rPr>
              <a:t>Con el objetivo de restaurar la biomecánica del recorrido rotuliano mediante intervenciones activas o pasivas </a:t>
            </a:r>
          </a:p>
        </p:txBody>
      </p:sp>
    </p:spTree>
    <p:extLst>
      <p:ext uri="{BB962C8B-B14F-4D97-AF65-F5344CB8AC3E}">
        <p14:creationId xmlns:p14="http://schemas.microsoft.com/office/powerpoint/2010/main" val="6988057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C8DB8-4C1E-A46E-5791-368F39724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018A-DA9D-F1F8-F8E7-4D45007C3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0" y="819150"/>
            <a:ext cx="4267200" cy="307777"/>
          </a:xfrm>
        </p:spPr>
        <p:txBody>
          <a:bodyPr/>
          <a:lstStyle/>
          <a:p>
            <a:pPr algn="just"/>
            <a:r>
              <a:rPr lang="es-ES" sz="2000" b="1" u="sng" dirty="0"/>
              <a:t>Potenciación cuádriceps y glúteo medio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F78023-6AF9-5E9B-025C-2FD6663B8F55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1026" name="Picture 2" descr="5.600+ Sentadilla Ilustraciones de Stock, gráficos ...">
            <a:extLst>
              <a:ext uri="{FF2B5EF4-FFF2-40B4-BE49-F238E27FC236}">
                <a16:creationId xmlns:a16="http://schemas.microsoft.com/office/drawing/2014/main" id="{2D19F641-58EA-4FDE-8B20-416422282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3148"/>
            <a:ext cx="295275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lúteos • Calvo Izquierdo SL">
            <a:extLst>
              <a:ext uri="{FF2B5EF4-FFF2-40B4-BE49-F238E27FC236}">
                <a16:creationId xmlns:a16="http://schemas.microsoft.com/office/drawing/2014/main" id="{B24DD1E9-0BA5-48F1-BFC3-88227D700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4258"/>
            <a:ext cx="3705225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0362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C8DB8-4C1E-A46E-5791-368F39724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018A-DA9D-F1F8-F8E7-4D45007C3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0797" y="663571"/>
            <a:ext cx="4267200" cy="307777"/>
          </a:xfrm>
        </p:spPr>
        <p:txBody>
          <a:bodyPr/>
          <a:lstStyle/>
          <a:p>
            <a:pPr algn="just"/>
            <a:r>
              <a:rPr lang="es-ES" sz="2000" b="1" u="sng" dirty="0"/>
              <a:t>Realización de vendajes funcionales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F78023-6AF9-5E9B-025C-2FD6663B8F55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9C9C7E3-46DF-4D6C-B77A-10ECD5CE1B2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9" t="68710" r="23095" b="12152"/>
          <a:stretch/>
        </p:blipFill>
        <p:spPr bwMode="auto">
          <a:xfrm>
            <a:off x="2222092" y="1581150"/>
            <a:ext cx="4671347" cy="32772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7D4063F4-0546-4EEB-9695-266B16CAA660}"/>
              </a:ext>
            </a:extLst>
          </p:cNvPr>
          <p:cNvSpPr/>
          <p:nvPr/>
        </p:nvSpPr>
        <p:spPr>
          <a:xfrm>
            <a:off x="4419596" y="1032647"/>
            <a:ext cx="304801" cy="391301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41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B2C28E0-FCC3-4264-9D3B-7DC3E7C37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675" y="2079307"/>
            <a:ext cx="8248650" cy="984885"/>
          </a:xfrm>
        </p:spPr>
        <p:txBody>
          <a:bodyPr/>
          <a:lstStyle/>
          <a:p>
            <a:pPr algn="ctr"/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PERO, ¿ QUE ES EL PINZAMIENTO DE LA GRASA DE HOFFA?</a:t>
            </a:r>
          </a:p>
        </p:txBody>
      </p:sp>
    </p:spTree>
    <p:extLst>
      <p:ext uri="{BB962C8B-B14F-4D97-AF65-F5344CB8AC3E}">
        <p14:creationId xmlns:p14="http://schemas.microsoft.com/office/powerpoint/2010/main" val="30171498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C8DB8-4C1E-A46E-5791-368F39724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018A-DA9D-F1F8-F8E7-4D45007C3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4200" y="773455"/>
            <a:ext cx="4267200" cy="307777"/>
          </a:xfrm>
        </p:spPr>
        <p:txBody>
          <a:bodyPr/>
          <a:lstStyle/>
          <a:p>
            <a:pPr algn="just"/>
            <a:r>
              <a:rPr lang="es-ES" sz="2000" b="1" u="sng" dirty="0"/>
              <a:t>Estiramientos cadena anterior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F78023-6AF9-5E9B-025C-2FD6663B8F55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4098" name="Picture 2" descr="Blog - Clínica de Fisioterapia conMueve - Avila">
            <a:extLst>
              <a:ext uri="{FF2B5EF4-FFF2-40B4-BE49-F238E27FC236}">
                <a16:creationId xmlns:a16="http://schemas.microsoft.com/office/drawing/2014/main" id="{6A97D65C-DCC8-412F-A39E-244BCF5B86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0" r="34176"/>
          <a:stretch/>
        </p:blipFill>
        <p:spPr bwMode="auto">
          <a:xfrm>
            <a:off x="76200" y="1781175"/>
            <a:ext cx="260251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stiramientos para piernas y ejercicios de flexibilidad del tren inferior -  Quintana Massages">
            <a:extLst>
              <a:ext uri="{FF2B5EF4-FFF2-40B4-BE49-F238E27FC236}">
                <a16:creationId xmlns:a16="http://schemas.microsoft.com/office/drawing/2014/main" id="{7F453330-68C4-48AF-BCE2-D93A293F8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190750"/>
            <a:ext cx="2026895" cy="202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bridores de cadera: Beneficios y 7 estiramientos para unas caderas sin  tensiones">
            <a:extLst>
              <a:ext uri="{FF2B5EF4-FFF2-40B4-BE49-F238E27FC236}">
                <a16:creationId xmlns:a16="http://schemas.microsoft.com/office/drawing/2014/main" id="{D55011C5-D98E-4652-91FA-11EF22FA0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25" y="2662238"/>
            <a:ext cx="3006675" cy="140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3324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658BF5A-6703-4BF8-BB17-7E98214EA778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D16F97C-1D52-4358-AAF5-C61BC8C4FF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66" t="50000" r="33644" b="26285"/>
          <a:stretch/>
        </p:blipFill>
        <p:spPr>
          <a:xfrm>
            <a:off x="238821" y="666749"/>
            <a:ext cx="7456634" cy="190500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88A462A-01B4-495B-8484-2EF3F825CE2B}"/>
              </a:ext>
            </a:extLst>
          </p:cNvPr>
          <p:cNvSpPr txBox="1"/>
          <p:nvPr/>
        </p:nvSpPr>
        <p:spPr>
          <a:xfrm>
            <a:off x="572053" y="3557141"/>
            <a:ext cx="8367824" cy="1077218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Buena respuesta al tratamiento conservador entre los que incluyen fisioterapia, vendaje para descargar la grasa de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hoffa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, entrenamiento de glúteo medio, cuádriceps y estiramientos de cadena anterior para reducir así la RI de cadera y valgo sobre la rodilla, además de modificar la marcha y evitar la hiperextensión. </a:t>
            </a:r>
          </a:p>
        </p:txBody>
      </p:sp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99D099C3-96EB-44A3-B534-25A4CAF72DAC}"/>
              </a:ext>
            </a:extLst>
          </p:cNvPr>
          <p:cNvSpPr/>
          <p:nvPr/>
        </p:nvSpPr>
        <p:spPr>
          <a:xfrm>
            <a:off x="5029200" y="2571750"/>
            <a:ext cx="228600" cy="685800"/>
          </a:xfrm>
          <a:prstGeom prst="downArrow">
            <a:avLst/>
          </a:prstGeom>
          <a:solidFill>
            <a:srgbClr val="C0504D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65504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C8DB8-4C1E-A46E-5791-368F39724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1F018A-DA9D-F1F8-F8E7-4D45007C3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14172" y="666750"/>
            <a:ext cx="1768425" cy="307777"/>
          </a:xfrm>
        </p:spPr>
        <p:txBody>
          <a:bodyPr/>
          <a:lstStyle/>
          <a:p>
            <a:pPr algn="just"/>
            <a:r>
              <a:rPr lang="es-ES" sz="2000" b="1" u="sng" dirty="0"/>
              <a:t>Infiltraciones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F78023-6AF9-5E9B-025C-2FD6663B8F55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036F10B-9B8F-4F24-B288-4A17227F7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67" t="27767" r="32500" b="41107"/>
          <a:stretch/>
        </p:blipFill>
        <p:spPr>
          <a:xfrm>
            <a:off x="0" y="1200150"/>
            <a:ext cx="5348514" cy="16764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78D7738-3B59-4BB8-A4B8-00DA808BA616}"/>
              </a:ext>
            </a:extLst>
          </p:cNvPr>
          <p:cNvSpPr txBox="1"/>
          <p:nvPr/>
        </p:nvSpPr>
        <p:spPr>
          <a:xfrm>
            <a:off x="614473" y="3351437"/>
            <a:ext cx="8367824" cy="1384995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1400" i="1" dirty="0">
                <a:latin typeface="+mj-lt"/>
              </a:rPr>
              <a:t>Estas terapias se analizaron en pacientes con osteoartritis de rodilla, síndrome de dolor patelofemoral, condromalacia rotuliana, síndrome de pinzamiento de la almohadilla grasa de </a:t>
            </a:r>
            <a:r>
              <a:rPr lang="es-ES" sz="1400" i="1" dirty="0" err="1">
                <a:latin typeface="+mj-lt"/>
              </a:rPr>
              <a:t>Hoffa</a:t>
            </a:r>
            <a:r>
              <a:rPr lang="es-ES" sz="1400" i="1" dirty="0">
                <a:latin typeface="+mj-lt"/>
              </a:rPr>
              <a:t>,  tendinopatía rotuliana/</a:t>
            </a:r>
            <a:r>
              <a:rPr lang="es-ES" sz="1400" i="1" dirty="0" err="1">
                <a:latin typeface="+mj-lt"/>
              </a:rPr>
              <a:t>cuadriceps</a:t>
            </a:r>
            <a:r>
              <a:rPr lang="es-ES" sz="1400" i="1" dirty="0">
                <a:latin typeface="+mj-lt"/>
              </a:rPr>
              <a:t> y la bursitis </a:t>
            </a:r>
            <a:r>
              <a:rPr lang="es-ES" sz="1400" i="1" dirty="0" err="1">
                <a:latin typeface="+mj-lt"/>
              </a:rPr>
              <a:t>prepatelar</a:t>
            </a:r>
            <a:r>
              <a:rPr lang="es-ES" sz="1400" i="1" dirty="0">
                <a:latin typeface="+mj-lt"/>
              </a:rPr>
              <a:t>. </a:t>
            </a:r>
          </a:p>
          <a:p>
            <a:pPr algn="just"/>
            <a:r>
              <a:rPr lang="es-ES" sz="1400" b="1" i="1" dirty="0">
                <a:latin typeface="+mj-lt"/>
              </a:rPr>
              <a:t>ESWT y PRP</a:t>
            </a:r>
            <a:r>
              <a:rPr lang="es-ES" sz="1400" i="1" dirty="0">
                <a:latin typeface="+mj-lt"/>
              </a:rPr>
              <a:t> son las intervenciones más estudiadas, mostrando evidencia sólida para el tratamiento de la osteoartritis </a:t>
            </a:r>
            <a:r>
              <a:rPr lang="es-ES" sz="1400" i="1" dirty="0" err="1">
                <a:latin typeface="+mj-lt"/>
              </a:rPr>
              <a:t>tibiofemoral</a:t>
            </a:r>
            <a:r>
              <a:rPr lang="es-ES" sz="1400" i="1" dirty="0">
                <a:latin typeface="+mj-lt"/>
              </a:rPr>
              <a:t> y beneficios a largo plazo en la tendinopatía rotuliana.</a:t>
            </a:r>
          </a:p>
          <a:p>
            <a:pPr algn="just"/>
            <a:r>
              <a:rPr lang="es-ES" sz="1400" i="1" dirty="0">
                <a:latin typeface="+mj-lt"/>
                <a:cs typeface="Arial" panose="020B0604020202020204" pitchFamily="34" charset="0"/>
              </a:rPr>
              <a:t>No evidencia de que terapia es mejor para el pinzamiento de la grasa de </a:t>
            </a:r>
            <a:r>
              <a:rPr lang="es-ES" sz="1400" i="1" dirty="0" err="1">
                <a:latin typeface="+mj-lt"/>
                <a:cs typeface="Arial" panose="020B0604020202020204" pitchFamily="34" charset="0"/>
              </a:rPr>
              <a:t>hoffa</a:t>
            </a:r>
            <a:r>
              <a:rPr lang="es-ES" sz="1400" i="1" dirty="0">
                <a:latin typeface="+mj-lt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8917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5CF81F8-BAE0-41DB-8FEC-57877E038B5B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2050" name="Picture 2" descr="Imágenes de Fisioterapeuta Dibujo - Descarga gratuita en Freepik">
            <a:extLst>
              <a:ext uri="{FF2B5EF4-FFF2-40B4-BE49-F238E27FC236}">
                <a16:creationId xmlns:a16="http://schemas.microsoft.com/office/drawing/2014/main" id="{B880B43C-9B15-4116-B310-D76AB0450A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6"/>
          <a:stretch/>
        </p:blipFill>
        <p:spPr bwMode="auto">
          <a:xfrm>
            <a:off x="5757972" y="590550"/>
            <a:ext cx="2647950" cy="239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A122B010-F559-45DD-A5F0-57F843C98947}"/>
              </a:ext>
            </a:extLst>
          </p:cNvPr>
          <p:cNvSpPr txBox="1">
            <a:spLocks/>
          </p:cNvSpPr>
          <p:nvPr/>
        </p:nvSpPr>
        <p:spPr>
          <a:xfrm>
            <a:off x="571500" y="895350"/>
            <a:ext cx="4152900" cy="5386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kern="0" dirty="0">
                <a:latin typeface="Arial" panose="020B0604020202020204" pitchFamily="34" charset="0"/>
                <a:cs typeface="Arial" panose="020B0604020202020204" pitchFamily="34" charset="0"/>
              </a:rPr>
              <a:t>Derivación para valoración por parte de un </a:t>
            </a:r>
            <a:r>
              <a:rPr lang="es-ES" b="1" kern="0" dirty="0">
                <a:latin typeface="Arial" panose="020B0604020202020204" pitchFamily="34" charset="0"/>
                <a:cs typeface="Arial" panose="020B0604020202020204" pitchFamily="34" charset="0"/>
              </a:rPr>
              <a:t>fisioterapeuta.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b="1" kern="0" dirty="0">
                <a:latin typeface="Arial" panose="020B0604020202020204" pitchFamily="34" charset="0"/>
                <a:cs typeface="Arial" panose="020B0604020202020204" pitchFamily="34" charset="0"/>
              </a:rPr>
              <a:t>Potenciación</a:t>
            </a:r>
            <a:r>
              <a:rPr lang="es-ES" kern="0" dirty="0">
                <a:latin typeface="Arial" panose="020B0604020202020204" pitchFamily="34" charset="0"/>
                <a:cs typeface="Arial" panose="020B0604020202020204" pitchFamily="34" charset="0"/>
              </a:rPr>
              <a:t> del aparato extensor de rodilla, glúteo medio y </a:t>
            </a:r>
            <a:r>
              <a:rPr lang="es-ES" b="1" kern="0" dirty="0">
                <a:latin typeface="Arial" panose="020B0604020202020204" pitchFamily="34" charset="0"/>
                <a:cs typeface="Arial" panose="020B0604020202020204" pitchFamily="34" charset="0"/>
              </a:rPr>
              <a:t>estiramientos</a:t>
            </a:r>
            <a:r>
              <a:rPr lang="es-ES" kern="0" dirty="0">
                <a:latin typeface="Arial" panose="020B0604020202020204" pitchFamily="34" charset="0"/>
                <a:cs typeface="Arial" panose="020B0604020202020204" pitchFamily="34" charset="0"/>
              </a:rPr>
              <a:t> de cadena anterior.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2400" kern="0" dirty="0"/>
          </a:p>
        </p:txBody>
      </p:sp>
      <p:pic>
        <p:nvPicPr>
          <p:cNvPr id="3074" name="Picture 2" descr="Todo sobre las sentadillas: ¡los 5 mejores tipos! | Zumub.com">
            <a:extLst>
              <a:ext uri="{FF2B5EF4-FFF2-40B4-BE49-F238E27FC236}">
                <a16:creationId xmlns:a16="http://schemas.microsoft.com/office/drawing/2014/main" id="{44D0B588-4E0A-462C-A0EA-91E55F4A8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385" y="272415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4785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F0F50-92DB-8D9D-A4CC-B0023B720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B243D18-2643-431F-77C7-CEEBF5125E3C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FB8968-9173-001A-37E0-F8C6B44438C7}"/>
              </a:ext>
            </a:extLst>
          </p:cNvPr>
          <p:cNvSpPr txBox="1">
            <a:spLocks/>
          </p:cNvSpPr>
          <p:nvPr/>
        </p:nvSpPr>
        <p:spPr>
          <a:xfrm>
            <a:off x="571500" y="895350"/>
            <a:ext cx="8001000" cy="25545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sz="1600" kern="0" dirty="0"/>
              <a:t>OP de </a:t>
            </a:r>
            <a:r>
              <a:rPr lang="es-ES" sz="1600" kern="0" dirty="0" err="1"/>
              <a:t>Podyform</a:t>
            </a:r>
            <a:r>
              <a:rPr lang="es-ES" sz="1600" kern="0" dirty="0"/>
              <a:t> con: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2400" kern="0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2A5DB21-6A86-55CC-5C3F-15F0F8CCA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375231"/>
              </p:ext>
            </p:extLst>
          </p:nvPr>
        </p:nvGraphicFramePr>
        <p:xfrm>
          <a:off x="2590800" y="1276350"/>
          <a:ext cx="3962400" cy="12954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039471">
                  <a:extLst>
                    <a:ext uri="{9D8B030D-6E8A-4147-A177-3AD203B41FA5}">
                      <a16:colId xmlns:a16="http://schemas.microsoft.com/office/drawing/2014/main" val="1562368779"/>
                    </a:ext>
                  </a:extLst>
                </a:gridCol>
                <a:gridCol w="1922929">
                  <a:extLst>
                    <a:ext uri="{9D8B030D-6E8A-4147-A177-3AD203B41FA5}">
                      <a16:colId xmlns:a16="http://schemas.microsoft.com/office/drawing/2014/main" val="1913350778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888770"/>
                  </a:ext>
                </a:extLst>
              </a:tr>
              <a:tr h="43180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ALI y ALE del </a:t>
                      </a:r>
                      <a:r>
                        <a:rPr lang="es-ES" sz="1600" dirty="0" err="1"/>
                        <a:t>pte</a:t>
                      </a:r>
                      <a:r>
                        <a:rPr lang="es-ES" sz="1600" dirty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841138"/>
                  </a:ext>
                </a:extLst>
              </a:tr>
              <a:tr h="43180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TCD de 4mm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25869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51AC44FB-8420-836A-528F-4BA0E979F2F9}"/>
              </a:ext>
            </a:extLst>
          </p:cNvPr>
          <p:cNvSpPr txBox="1"/>
          <p:nvPr/>
        </p:nvSpPr>
        <p:spPr>
          <a:xfrm>
            <a:off x="457200" y="3409950"/>
            <a:ext cx="8000999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sz="1600" kern="0" dirty="0"/>
              <a:t>Vendaje funcional </a:t>
            </a:r>
            <a:r>
              <a:rPr lang="es-ES" sz="1600" kern="0" dirty="0" err="1"/>
              <a:t>high</a:t>
            </a:r>
            <a:r>
              <a:rPr lang="es-ES" sz="1600" kern="0" dirty="0"/>
              <a:t> </a:t>
            </a:r>
            <a:r>
              <a:rPr lang="es-ES" sz="1600" kern="0" dirty="0" err="1"/>
              <a:t>dye</a:t>
            </a:r>
            <a:r>
              <a:rPr lang="es-ES" sz="1600" kern="0" dirty="0"/>
              <a:t> tape para control de la supinación.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sz="1600" kern="0" dirty="0"/>
              <a:t>Ejercicios de estiramiento de la musculatura gastrosólea.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ES" sz="1600" kern="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sz="1600" kern="0" dirty="0"/>
              <a:t>Calzadoterapia.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E1E6AE4-E420-8955-B51F-90AD0AE47283}"/>
              </a:ext>
            </a:extLst>
          </p:cNvPr>
          <p:cNvSpPr/>
          <p:nvPr/>
        </p:nvSpPr>
        <p:spPr>
          <a:xfrm>
            <a:off x="514349" y="3486150"/>
            <a:ext cx="8058149" cy="1354217"/>
          </a:xfrm>
          <a:prstGeom prst="rect">
            <a:avLst/>
          </a:prstGeom>
          <a:solidFill>
            <a:schemeClr val="bg1"/>
          </a:solidFill>
          <a:ln>
            <a:solidFill>
              <a:srgbClr val="C050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  <a:sym typeface="Symbol" panose="05050102010706020507" pitchFamily="18" charset="2"/>
              </a:rPr>
              <a:t> FRS medial al eje ASA</a:t>
            </a:r>
          </a:p>
          <a:p>
            <a:pPr algn="ctr"/>
            <a:r>
              <a:rPr lang="es-ES" sz="1400" dirty="0">
                <a:solidFill>
                  <a:schemeClr val="tx1"/>
                </a:solidFill>
                <a:sym typeface="Symbol" panose="05050102010706020507" pitchFamily="18" charset="2"/>
              </a:rPr>
              <a:t>Desplazamiento medial de CdP</a:t>
            </a:r>
          </a:p>
          <a:p>
            <a:pPr algn="ctr"/>
            <a:r>
              <a:rPr lang="es-ES" sz="1400" dirty="0">
                <a:solidFill>
                  <a:schemeClr val="tx1"/>
                </a:solidFill>
                <a:sym typeface="Symbol" panose="05050102010706020507" pitchFamily="18" charset="2"/>
              </a:rPr>
              <a:t> Momentos de pronación </a:t>
            </a:r>
          </a:p>
          <a:p>
            <a:pPr algn="ctr"/>
            <a:r>
              <a:rPr lang="es-ES" sz="1400" dirty="0">
                <a:solidFill>
                  <a:schemeClr val="tx1"/>
                </a:solidFill>
                <a:sym typeface="Symbol" panose="05050102010706020507" pitchFamily="18" charset="2"/>
              </a:rPr>
              <a:t>Equilibrio rotacional en  pronación </a:t>
            </a:r>
          </a:p>
          <a:p>
            <a:pPr algn="ctr"/>
            <a:r>
              <a:rPr lang="es-ES" sz="1400" dirty="0">
                <a:solidFill>
                  <a:schemeClr val="tx1"/>
                </a:solidFill>
                <a:sym typeface="Symbol" panose="05050102010706020507" pitchFamily="18" charset="2"/>
              </a:rPr>
              <a:t> Brazo de momento de TTP =  estrés tensil en contracción excéntrica</a:t>
            </a:r>
          </a:p>
        </p:txBody>
      </p:sp>
      <p:sp>
        <p:nvSpPr>
          <p:cNvPr id="13" name="Flecha: hacia abajo 12">
            <a:extLst>
              <a:ext uri="{FF2B5EF4-FFF2-40B4-BE49-F238E27FC236}">
                <a16:creationId xmlns:a16="http://schemas.microsoft.com/office/drawing/2014/main" id="{6DB03589-FCAF-5B35-24C1-5997D3F4154F}"/>
              </a:ext>
            </a:extLst>
          </p:cNvPr>
          <p:cNvSpPr/>
          <p:nvPr/>
        </p:nvSpPr>
        <p:spPr>
          <a:xfrm>
            <a:off x="4495799" y="3083540"/>
            <a:ext cx="152400" cy="2286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05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build="allAtOnce" animBg="1"/>
      <p:bldP spid="1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AC9DA1-84A4-4F9D-B48D-F540E6034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1" r="25000"/>
          <a:stretch/>
        </p:blipFill>
        <p:spPr>
          <a:xfrm>
            <a:off x="457200" y="962411"/>
            <a:ext cx="4389056" cy="321867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ED6259A-14B1-4932-82A6-062E2AA1F4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2500"/>
          <a:stretch/>
        </p:blipFill>
        <p:spPr>
          <a:xfrm>
            <a:off x="4984897" y="962411"/>
            <a:ext cx="4005929" cy="321867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BC46947-6AF1-47E3-887E-8090CF5661B0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</p:spTree>
    <p:extLst>
      <p:ext uri="{BB962C8B-B14F-4D97-AF65-F5344CB8AC3E}">
        <p14:creationId xmlns:p14="http://schemas.microsoft.com/office/powerpoint/2010/main" val="37608977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6F54E2A-1FEC-4929-A2F2-EB500534D08A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B61331-B889-405A-AE80-7E1A5CBEB8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148" y="593538"/>
            <a:ext cx="1828800" cy="395844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8212BCE-5594-4359-BB69-7B212FEEDE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591520"/>
            <a:ext cx="1828800" cy="396045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345E5A5-88FE-46B1-9B6F-7C24DEA25311}"/>
              </a:ext>
            </a:extLst>
          </p:cNvPr>
          <p:cNvSpPr txBox="1"/>
          <p:nvPr/>
        </p:nvSpPr>
        <p:spPr>
          <a:xfrm>
            <a:off x="1285143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SIN OP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A6A65B1-B9BC-4218-88BD-C014E7667FA5}"/>
              </a:ext>
            </a:extLst>
          </p:cNvPr>
          <p:cNvSpPr txBox="1"/>
          <p:nvPr/>
        </p:nvSpPr>
        <p:spPr>
          <a:xfrm>
            <a:off x="4948348" y="4512955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CON OP</a:t>
            </a:r>
          </a:p>
        </p:txBody>
      </p:sp>
    </p:spTree>
    <p:extLst>
      <p:ext uri="{BB962C8B-B14F-4D97-AF65-F5344CB8AC3E}">
        <p14:creationId xmlns:p14="http://schemas.microsoft.com/office/powerpoint/2010/main" val="12264479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5CF81F8-BAE0-41DB-8FEC-57877E038B5B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66C4389-9AF0-452C-9C25-9A3D49658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790817"/>
            <a:ext cx="1720503" cy="372403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2AD198A-6465-4CF3-B35A-8D84FD4DAE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310" y="790817"/>
            <a:ext cx="1719627" cy="372403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F607A34-BBC0-47CE-ABBF-F06CC973CD7F}"/>
              </a:ext>
            </a:extLst>
          </p:cNvPr>
          <p:cNvSpPr txBox="1"/>
          <p:nvPr/>
        </p:nvSpPr>
        <p:spPr>
          <a:xfrm>
            <a:off x="1285143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SIN OP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9189790-B805-4F41-B99A-C6B744EF5DCB}"/>
              </a:ext>
            </a:extLst>
          </p:cNvPr>
          <p:cNvSpPr txBox="1"/>
          <p:nvPr/>
        </p:nvSpPr>
        <p:spPr>
          <a:xfrm>
            <a:off x="5051251" y="4512746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b="1" dirty="0"/>
              <a:t>CON OP</a:t>
            </a:r>
          </a:p>
        </p:txBody>
      </p:sp>
    </p:spTree>
    <p:extLst>
      <p:ext uri="{BB962C8B-B14F-4D97-AF65-F5344CB8AC3E}">
        <p14:creationId xmlns:p14="http://schemas.microsoft.com/office/powerpoint/2010/main" val="30192102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6C5808-7CAD-42B1-8DD2-5183EADA0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7675" y="1809750"/>
            <a:ext cx="8248650" cy="1384995"/>
          </a:xfrm>
          <a:ln w="28575">
            <a:solidFill>
              <a:srgbClr val="C0504D"/>
            </a:solidFill>
          </a:ln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dirty="0"/>
              <a:t>Paciente acude a consulta el 14/05/2025 refiriendo mejoría de sintomatología dolorosa, clasificándola en escala EVA en un 3/10, cuando antes de empezar a utilizar las OP la clasificaba en un 7/10 en rodilla.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E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dirty="0"/>
              <a:t>Ausencia de dolor en fascia plantar.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4F9B2E-1E4F-4F51-BB64-867397A3FD61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Tratamiento</a:t>
            </a:r>
          </a:p>
        </p:txBody>
      </p:sp>
    </p:spTree>
    <p:extLst>
      <p:ext uri="{BB962C8B-B14F-4D97-AF65-F5344CB8AC3E}">
        <p14:creationId xmlns:p14="http://schemas.microsoft.com/office/powerpoint/2010/main" val="36324425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E8759D5-EF48-4F96-95F9-3F05DAC66A74}"/>
              </a:ext>
            </a:extLst>
          </p:cNvPr>
          <p:cNvSpPr txBox="1"/>
          <p:nvPr/>
        </p:nvSpPr>
        <p:spPr>
          <a:xfrm>
            <a:off x="5181600" y="91914"/>
            <a:ext cx="3800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EF090E0-9F03-4CF2-BC15-8FD3E68E01BD}"/>
              </a:ext>
            </a:extLst>
          </p:cNvPr>
          <p:cNvSpPr txBox="1"/>
          <p:nvPr/>
        </p:nvSpPr>
        <p:spPr>
          <a:xfrm>
            <a:off x="0" y="590550"/>
            <a:ext cx="9133778" cy="4243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pinzamiento de la grasa de </a:t>
            </a:r>
            <a:r>
              <a:rPr lang="es-E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Hoffa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también conocido como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síndrome de </a:t>
            </a:r>
            <a:r>
              <a:rPr lang="es-ES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Hoffa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una condición que puede provocar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dolor en la región anterior de la rodilla 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debido a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inflamación 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hipertrofia de la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almohadilla grasa </a:t>
            </a:r>
            <a:r>
              <a:rPr lang="es-E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infrapatelar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E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realizar un correcto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diagnóstico diferencial 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esta patología debemos basarnos en la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exploración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física, anamnesis y realización de test clínicos, como el “test de </a:t>
            </a:r>
            <a:r>
              <a:rPr lang="es-E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Hoffa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”, además de realizar pruebas complementarias que nos ayudarán a realizar un correcto diagnóstico diferencial, siendo la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RMN el “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old </a:t>
            </a:r>
            <a:r>
              <a:rPr lang="es-E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tandard”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su diagnóstico. 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Actualmente, el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tratamiento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primera línea incluye cese de la actividad deportiva que generó la aparición de dicha sintomatología, aplicación de hielo, antiinflamatorios no esteroideos (</a:t>
            </a:r>
            <a:r>
              <a:rPr lang="es-ES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AINEs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fisioterapia y fortalecimiento del aparato extensor de la rodilla para estabilizar esta. </a:t>
            </a:r>
          </a:p>
          <a:p>
            <a:pPr marL="285750" indent="-28575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necesaria la realización de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ECAS del manejo conservador de esta patología, 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incluyendo el </a:t>
            </a:r>
            <a:r>
              <a:rPr lang="es-ES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uso de OP</a:t>
            </a:r>
            <a:r>
              <a:rPr lang="es-E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que demuestren su efectividad.</a:t>
            </a:r>
            <a:endParaRPr lang="es-E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745E-BB3C-9687-163E-851B4D01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644968A-311F-F8A0-4037-7EA1D561D30C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Anatomía 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3B9CC74-6AF4-612D-B435-928331D2A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193" y="819150"/>
            <a:ext cx="8637104" cy="984885"/>
          </a:xfrm>
        </p:spPr>
        <p:txBody>
          <a:bodyPr/>
          <a:lstStyle/>
          <a:p>
            <a:pPr algn="just"/>
            <a:r>
              <a:rPr lang="es-ES" sz="1600" dirty="0"/>
              <a:t>La </a:t>
            </a:r>
            <a:r>
              <a:rPr lang="es-ES" sz="1600" b="1" dirty="0"/>
              <a:t>grasa de </a:t>
            </a:r>
            <a:r>
              <a:rPr lang="es-ES" sz="1600" b="1" dirty="0" err="1"/>
              <a:t>Hoffa</a:t>
            </a:r>
            <a:r>
              <a:rPr lang="es-ES" sz="1600" b="1" dirty="0"/>
              <a:t> </a:t>
            </a:r>
            <a:r>
              <a:rPr lang="es-ES" sz="1600" b="1" dirty="0">
                <a:sym typeface="Symbol" panose="05050102010706020507" pitchFamily="18" charset="2"/>
              </a:rPr>
              <a:t> </a:t>
            </a:r>
            <a:r>
              <a:rPr lang="es-ES" sz="1600" dirty="0">
                <a:sym typeface="Symbol" panose="05050102010706020507" pitchFamily="18" charset="2"/>
              </a:rPr>
              <a:t>cuerpo adiposo en la parte anterior de la rodilla </a:t>
            </a:r>
            <a:r>
              <a:rPr lang="es-ES" sz="1600" b="1" dirty="0">
                <a:sym typeface="Symbol" panose="05050102010706020507" pitchFamily="18" charset="2"/>
              </a:rPr>
              <a:t>intracapsular y </a:t>
            </a:r>
            <a:r>
              <a:rPr lang="es-ES" sz="1600" b="1" dirty="0" err="1">
                <a:sym typeface="Symbol" panose="05050102010706020507" pitchFamily="18" charset="2"/>
              </a:rPr>
              <a:t>extrasinovial</a:t>
            </a:r>
            <a:r>
              <a:rPr lang="es-ES" sz="1600" dirty="0"/>
              <a:t> 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b="1" dirty="0"/>
              <a:t>Función: </a:t>
            </a:r>
            <a:r>
              <a:rPr lang="es-ES" sz="1600" dirty="0">
                <a:effectLst/>
                <a:latin typeface="+mj-lt"/>
                <a:ea typeface="Calibri" panose="020F0502020204030204" pitchFamily="34" charset="0"/>
              </a:rPr>
              <a:t>amortiguación y protección, facilita el movimiento articular, papel biomecánico y función inmunológica y metabólica.</a:t>
            </a:r>
            <a:endParaRPr lang="es-ES" sz="1600" dirty="0">
              <a:latin typeface="+mj-lt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254B143-18F7-0503-5DB4-982B552C33DA}"/>
              </a:ext>
            </a:extLst>
          </p:cNvPr>
          <p:cNvSpPr/>
          <p:nvPr/>
        </p:nvSpPr>
        <p:spPr>
          <a:xfrm>
            <a:off x="5327374" y="4395641"/>
            <a:ext cx="152400" cy="948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 descr="Fibrosis de la Grasa de Hoffa - Easy Fisioterapia %">
            <a:extLst>
              <a:ext uri="{FF2B5EF4-FFF2-40B4-BE49-F238E27FC236}">
                <a16:creationId xmlns:a16="http://schemas.microsoft.com/office/drawing/2014/main" id="{C4D1C50C-7B31-4AE9-90EE-7E4945ADD27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25312"/>
            <a:ext cx="2431774" cy="2825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Tratamiento de hoffitis con fisioterapia | Medical Exercise">
            <a:extLst>
              <a:ext uri="{FF2B5EF4-FFF2-40B4-BE49-F238E27FC236}">
                <a16:creationId xmlns:a16="http://schemas.microsoft.com/office/drawing/2014/main" id="{7D7577C9-01DC-4268-ADAF-DE0F6ED26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14533"/>
            <a:ext cx="3374527" cy="225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478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BF46C-E2FC-7B5D-A9C3-CCA26C1D7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48D056-4566-D5BD-082F-7AC9FD2F0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819150"/>
            <a:ext cx="8001000" cy="4010650"/>
          </a:xfrm>
        </p:spPr>
        <p:txBody>
          <a:bodyPr/>
          <a:lstStyle/>
          <a:p>
            <a:pPr lvl="0" algn="just"/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Abelleyra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Lastoria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DA,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Kulangara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Benny C,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Hing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CB.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Predisposing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factors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Hoffa's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fat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syndrome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systematic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review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Knee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Surg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Res. 2023 Jun 9;35(1):17.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10.1186/s43019-023-00192-4. </a:t>
            </a:r>
            <a:r>
              <a:rPr lang="es-E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E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algn="just"/>
            <a:r>
              <a:rPr lang="es-E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E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/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Lal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H,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Bansal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P,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Bansal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M. A rare cause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Hoffa's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fat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impingement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crossed-doubled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patellar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tendon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E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Skeletal</a:t>
            </a:r>
            <a:r>
              <a:rPr lang="es-E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Radiol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2023;52(2):307–10. doi:10.1007/s00256-022-04130-3</a:t>
            </a:r>
          </a:p>
          <a:p>
            <a:pPr marL="457200" algn="just"/>
            <a:r>
              <a:rPr lang="es-E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E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just">
              <a:spcAft>
                <a:spcPts val="800"/>
              </a:spcAft>
            </a:pP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Delorme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JP,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Jibri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Z.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association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patellar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tendinosis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with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patellar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maltracking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Hoffa's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fat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impingement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 case-control MRI </a:t>
            </a:r>
            <a:r>
              <a:rPr lang="es-E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study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E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Clin </a:t>
            </a:r>
            <a:r>
              <a:rPr lang="es-E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Imaging</a:t>
            </a:r>
            <a:r>
              <a:rPr lang="es-E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2021 Aug;76:180–8. doi:10.1016/j.clinimag.2021.04.011.</a:t>
            </a:r>
          </a:p>
          <a:p>
            <a:pPr lvl="0" algn="just">
              <a:spcAft>
                <a:spcPts val="800"/>
              </a:spcAft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4) Kim JH, Lee SK.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Superolateral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Hoffa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edema and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patellofemoral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maltracking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systematic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and meta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AJR Am J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Roentgenol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2020 Sep;215(3):545-558. doi:10.2214/AJR.19.22263</a:t>
            </a:r>
          </a:p>
          <a:p>
            <a:pPr lvl="0" algn="just">
              <a:spcAft>
                <a:spcPts val="800"/>
              </a:spcAft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Africha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T,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Ouahidi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M.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Hoffa's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Pan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Afr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J. 2019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Sep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10;34:20. doi:10.11604/pamj.2019.34.20.19441.</a:t>
            </a:r>
          </a:p>
          <a:p>
            <a:pPr lvl="0" algn="just">
              <a:spcAft>
                <a:spcPts val="800"/>
              </a:spcAft>
            </a:pPr>
            <a:r>
              <a:rPr lang="es-E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6)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Dragoo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JL, Johnson C, McConnell J.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Evaluation and treatment of disorders of the infrapatellar fat pad. Sports Med. 2012 Jan 1;42(1):51–67. doi:10.2165/11595680-000000000-00000.</a:t>
            </a:r>
          </a:p>
          <a:p>
            <a:pPr lvl="0" algn="just">
              <a:spcAft>
                <a:spcPts val="800"/>
              </a:spcAft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7) Katz, N. B.,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Tsitsilianos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N.,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Nowak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A. S., Douglas, S. R.,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Tenforde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A. S., &amp; Borg‑Stein, J. (2024).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non-operative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interventions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anterior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knee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pain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Musculoskeletal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 Medicine, 17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(12), 589–615.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https://doi.org/10.1007/s12178-024-09930-x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endParaRPr lang="es-E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arenR"/>
            </a:pPr>
            <a:endParaRPr lang="es-ES" sz="1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88D4478-A4BD-D935-59F5-83BDFCB4E97B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Bibliografía</a:t>
            </a:r>
          </a:p>
        </p:txBody>
      </p:sp>
    </p:spTree>
    <p:extLst>
      <p:ext uri="{BB962C8B-B14F-4D97-AF65-F5344CB8AC3E}">
        <p14:creationId xmlns:p14="http://schemas.microsoft.com/office/powerpoint/2010/main" val="37893457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9052"/>
            <a:ext cx="9143997" cy="5143498"/>
            <a:chOff x="-7091" y="11961"/>
            <a:chExt cx="9143997" cy="5143498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7091" y="11961"/>
              <a:ext cx="9143997" cy="51434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88294" y="250859"/>
              <a:ext cx="1539044" cy="129540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400800" y="4522687"/>
            <a:ext cx="2416186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Autora: Violeta Roncero Alameda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Tutora: Alejandra Sierra Rodríguez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BC969C4-3540-930F-D470-BF27A00070F0}"/>
              </a:ext>
            </a:extLst>
          </p:cNvPr>
          <p:cNvSpPr txBox="1"/>
          <p:nvPr/>
        </p:nvSpPr>
        <p:spPr>
          <a:xfrm>
            <a:off x="3080778" y="3662295"/>
            <a:ext cx="2968255" cy="677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ES" sz="16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Ciclo de Sesiones Clínicas</a:t>
            </a:r>
            <a:endParaRPr lang="es-E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es-ES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mayo de 2025</a:t>
            </a:r>
            <a:endParaRPr lang="es-ES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08932D1-B99D-B432-0801-DC367142BCEF}"/>
              </a:ext>
            </a:extLst>
          </p:cNvPr>
          <p:cNvSpPr txBox="1"/>
          <p:nvPr/>
        </p:nvSpPr>
        <p:spPr>
          <a:xfrm>
            <a:off x="2216889" y="1663897"/>
            <a:ext cx="4731488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Clínica Universitaria de Podología</a:t>
            </a:r>
            <a:endParaRPr lang="es-E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EE052CA-FFA3-134E-333A-2C47F1DAA79B}"/>
              </a:ext>
            </a:extLst>
          </p:cNvPr>
          <p:cNvSpPr txBox="1"/>
          <p:nvPr/>
        </p:nvSpPr>
        <p:spPr>
          <a:xfrm>
            <a:off x="2628897" y="4459185"/>
            <a:ext cx="3886200" cy="3112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Servicio de Patología y Ortopedia</a:t>
            </a:r>
            <a:endParaRPr lang="es-ES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4BB72B-E3A9-44B3-9C6F-60F104CB4D96}"/>
              </a:ext>
            </a:extLst>
          </p:cNvPr>
          <p:cNvSpPr txBox="1"/>
          <p:nvPr/>
        </p:nvSpPr>
        <p:spPr>
          <a:xfrm>
            <a:off x="1521785" y="2573473"/>
            <a:ext cx="6121695" cy="663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MANEJO 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CLÍNICO</a:t>
            </a: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DEL PINZAMIENTO DE LA GRASA DE HOFFA</a:t>
            </a:r>
            <a:r>
              <a:rPr lang="es-E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TRAVÉS D</a:t>
            </a:r>
            <a:r>
              <a:rPr lang="es-E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UN CASO  CLÍNICO</a:t>
            </a:r>
            <a:endParaRPr lang="es-ES" sz="1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140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745E-BB3C-9687-163E-851B4D01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644968A-311F-F8A0-4037-7EA1D561D30C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Anatomía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7BB6F92-C915-115A-5A1F-E42BFBFFCD9D}"/>
              </a:ext>
            </a:extLst>
          </p:cNvPr>
          <p:cNvSpPr txBox="1"/>
          <p:nvPr/>
        </p:nvSpPr>
        <p:spPr>
          <a:xfrm>
            <a:off x="4385977" y="1292988"/>
            <a:ext cx="4191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dirty="0"/>
              <a:t>Relación anatómica y funcional con </a:t>
            </a:r>
            <a:r>
              <a:rPr lang="es-ES" sz="2000" b="1" dirty="0"/>
              <a:t>aparato extensor </a:t>
            </a:r>
            <a:r>
              <a:rPr lang="es-ES" sz="2000" dirty="0"/>
              <a:t>de la rodilla. </a:t>
            </a:r>
          </a:p>
          <a:p>
            <a:pPr algn="ctr"/>
            <a:endParaRPr lang="es-ES" sz="2000" dirty="0"/>
          </a:p>
          <a:p>
            <a:pPr algn="ctr"/>
            <a:endParaRPr lang="es-ES" sz="2000" dirty="0"/>
          </a:p>
          <a:p>
            <a:pPr algn="ctr"/>
            <a:endParaRPr lang="es-ES" sz="2000" dirty="0"/>
          </a:p>
          <a:p>
            <a:pPr algn="ctr"/>
            <a:endParaRPr lang="es-ES" sz="2000" dirty="0"/>
          </a:p>
          <a:p>
            <a:pPr algn="ctr"/>
            <a:r>
              <a:rPr lang="es-ES" sz="2000" dirty="0"/>
              <a:t>Facilita deslizamiento en flexo-extensión</a:t>
            </a:r>
          </a:p>
          <a:p>
            <a:pPr algn="ctr"/>
            <a:r>
              <a:rPr lang="es-ES" sz="2000" b="1" dirty="0"/>
              <a:t>Amortiguación</a:t>
            </a:r>
            <a:r>
              <a:rPr lang="es-ES" sz="2000" dirty="0"/>
              <a:t> y reducción fricción.</a:t>
            </a:r>
          </a:p>
        </p:txBody>
      </p:sp>
      <p:sp>
        <p:nvSpPr>
          <p:cNvPr id="10" name="Flecha: hacia abajo 9">
            <a:extLst>
              <a:ext uri="{FF2B5EF4-FFF2-40B4-BE49-F238E27FC236}">
                <a16:creationId xmlns:a16="http://schemas.microsoft.com/office/drawing/2014/main" id="{D1B7BE21-3B11-DCF4-9836-863F2226F359}"/>
              </a:ext>
            </a:extLst>
          </p:cNvPr>
          <p:cNvSpPr/>
          <p:nvPr/>
        </p:nvSpPr>
        <p:spPr>
          <a:xfrm>
            <a:off x="6333555" y="2261112"/>
            <a:ext cx="295843" cy="62127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254B143-18F7-0503-5DB4-982B552C33DA}"/>
              </a:ext>
            </a:extLst>
          </p:cNvPr>
          <p:cNvSpPr/>
          <p:nvPr/>
        </p:nvSpPr>
        <p:spPr>
          <a:xfrm>
            <a:off x="5327374" y="4395641"/>
            <a:ext cx="152400" cy="948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8" name="Picture 4" descr="Rupturas del aparato extensor de la rodilla y fracturas de la rótula -  ScienceDirect">
            <a:extLst>
              <a:ext uri="{FF2B5EF4-FFF2-40B4-BE49-F238E27FC236}">
                <a16:creationId xmlns:a16="http://schemas.microsoft.com/office/drawing/2014/main" id="{7FF95A36-5C5C-4B9B-979C-3C02F043A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51" y="590550"/>
            <a:ext cx="2858697" cy="41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78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A3745E-BB3C-9687-163E-851B4D017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644968A-311F-F8A0-4037-7EA1D561D30C}"/>
              </a:ext>
            </a:extLst>
          </p:cNvPr>
          <p:cNvSpPr txBox="1"/>
          <p:nvPr/>
        </p:nvSpPr>
        <p:spPr>
          <a:xfrm>
            <a:off x="5334000" y="91914"/>
            <a:ext cx="3648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Etiología 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254B143-18F7-0503-5DB4-982B552C33DA}"/>
              </a:ext>
            </a:extLst>
          </p:cNvPr>
          <p:cNvSpPr/>
          <p:nvPr/>
        </p:nvSpPr>
        <p:spPr>
          <a:xfrm>
            <a:off x="5327374" y="4395641"/>
            <a:ext cx="152400" cy="9481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AB1DE60-4B36-4A0E-B17A-60B236F5B0B0}"/>
              </a:ext>
            </a:extLst>
          </p:cNvPr>
          <p:cNvSpPr txBox="1"/>
          <p:nvPr/>
        </p:nvSpPr>
        <p:spPr>
          <a:xfrm>
            <a:off x="6096000" y="2419350"/>
            <a:ext cx="609600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FF782EF0-0A84-40F2-8469-78A0EC177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4913525"/>
              </p:ext>
            </p:extLst>
          </p:nvPr>
        </p:nvGraphicFramePr>
        <p:xfrm>
          <a:off x="1485900" y="819150"/>
          <a:ext cx="6172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145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658BF5A-6703-4BF8-BB17-7E98214EA778}"/>
              </a:ext>
            </a:extLst>
          </p:cNvPr>
          <p:cNvSpPr txBox="1"/>
          <p:nvPr/>
        </p:nvSpPr>
        <p:spPr>
          <a:xfrm>
            <a:off x="6067647" y="9191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Discusión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FF78F05-5212-40BE-929E-387053BFAF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00" t="20356" r="24167" b="47036"/>
          <a:stretch/>
        </p:blipFill>
        <p:spPr>
          <a:xfrm>
            <a:off x="152400" y="666750"/>
            <a:ext cx="7315195" cy="25146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F398F6CD-FE09-4E23-99AC-5C9754A607FE}"/>
              </a:ext>
            </a:extLst>
          </p:cNvPr>
          <p:cNvSpPr txBox="1"/>
          <p:nvPr/>
        </p:nvSpPr>
        <p:spPr>
          <a:xfrm>
            <a:off x="3429000" y="3638550"/>
            <a:ext cx="5381847" cy="1077218"/>
          </a:xfrm>
          <a:prstGeom prst="rect">
            <a:avLst/>
          </a:prstGeom>
          <a:noFill/>
          <a:ln w="28575">
            <a:solidFill>
              <a:srgbClr val="C0504D"/>
            </a:solidFill>
          </a:ln>
        </p:spPr>
        <p:txBody>
          <a:bodyPr wrap="square">
            <a:spAutoFit/>
          </a:bodyPr>
          <a:lstStyle/>
          <a:p>
            <a:r>
              <a:rPr lang="es-ES" sz="1600" i="1" dirty="0"/>
              <a:t>La </a:t>
            </a:r>
            <a:r>
              <a:rPr lang="es-ES" sz="1600" i="1" dirty="0" err="1"/>
              <a:t>tendinosis</a:t>
            </a:r>
            <a:r>
              <a:rPr lang="es-ES" sz="1600" i="1" dirty="0"/>
              <a:t> rotuliana proximal se asocia significativamente con parámetros de mal alineamiento rotuliano, como </a:t>
            </a:r>
            <a:r>
              <a:rPr lang="es-ES" sz="1600" b="1" i="1" dirty="0"/>
              <a:t>patela alta y lateralización del tubérculo tibial</a:t>
            </a:r>
            <a:r>
              <a:rPr lang="es-ES" sz="1600" i="1" dirty="0"/>
              <a:t>, así como con </a:t>
            </a:r>
            <a:r>
              <a:rPr lang="es-ES" sz="1600" b="1" i="1" dirty="0"/>
              <a:t>edema en la región </a:t>
            </a:r>
            <a:r>
              <a:rPr lang="es-ES" sz="1600" b="1" i="1" dirty="0" err="1"/>
              <a:t>superolateral</a:t>
            </a:r>
            <a:r>
              <a:rPr lang="es-ES" sz="1600" b="1" i="1" dirty="0"/>
              <a:t> de la almohadilla grasa de </a:t>
            </a:r>
            <a:r>
              <a:rPr lang="es-ES" sz="1600" b="1" i="1" dirty="0" err="1"/>
              <a:t>Hoffa</a:t>
            </a: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1084274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17859</TotalTime>
  <Words>2331</Words>
  <Application>Microsoft Office PowerPoint</Application>
  <PresentationFormat>Presentación en pantalla (16:9)</PresentationFormat>
  <Paragraphs>387</Paragraphs>
  <Slides>61</Slides>
  <Notes>2</Notes>
  <HiddenSlides>0</HiddenSlides>
  <MMClips>19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68" baseType="lpstr">
      <vt:lpstr>Arial</vt:lpstr>
      <vt:lpstr>Arial Black</vt:lpstr>
      <vt:lpstr>Arial Nova Light</vt:lpstr>
      <vt:lpstr>Calibri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viole</dc:creator>
  <cp:lastModifiedBy>violetaroncero@yahoo.es</cp:lastModifiedBy>
  <cp:revision>340</cp:revision>
  <dcterms:created xsi:type="dcterms:W3CDTF">2023-05-19T19:12:50Z</dcterms:created>
  <dcterms:modified xsi:type="dcterms:W3CDTF">2025-09-24T22:37:34Z</dcterms:modified>
</cp:coreProperties>
</file>