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EA614D-052D-4011-A10B-1854985A9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3292A9-CAA7-4113-9701-0A7A8CE90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729BCF-354C-4FDB-8F40-79BCF9762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B75533-00A7-42D5-88D1-181792A8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239715-BF2A-47B0-801D-F88C34599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308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CADE33-3B14-4100-8E95-99D54BBC2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B775A77-67C0-488D-8BA0-A4B53FD9D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A09C53-61F3-4471-84CB-1C83D905C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9E80DD-7500-4720-B634-90BC07FDF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C760D9-5F0E-4868-8E52-59B4BA91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238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A6F04C2-CA47-4B94-BE79-A8B525611A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AC9F67-C958-48FC-8BBB-A3C749A9A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138468-1A70-47AD-8FF5-4C390A01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6317DB-4369-467A-AD27-7DCCEBFE2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3B021D-5716-42BB-B2CB-BB90C5C5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561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472B04-397B-4AF3-95AF-312182636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11DA9D-4926-4232-89BA-CFB450C5F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6CE4DD-9796-4245-88CE-AF6E1B02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0DF514-B970-428E-8834-3AE73E062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45A4F5-FB89-4688-AE23-07C5AB632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71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EC55AD-016F-4972-821C-AB8230428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07B838-3DF6-4C14-AA54-FD5A88F3E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101981-EE77-45A6-88AF-3106311A6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38CCC9-372D-4EDF-9784-8BB3473D8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161E94-F4C5-4A54-BBFF-B0FD2FE0D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072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A44062-3EA7-40CA-A35D-625F974E1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B4DCD3-5426-4FE4-B946-88E84F2F92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112C6F8-3AD8-4A09-969E-451CF4151D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ABAC81-C9FB-4153-97CF-0C4092AFD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761B41B-413B-436D-AAAD-AC87C990E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42AE4E-2A38-4F1F-AA24-E0544615F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133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AC1CF1-D043-498D-80EA-04C8667E3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4673743-97BC-4053-B2D8-3BB24B844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010F03-0462-44EB-98F9-999460FFF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87529BE-E63A-41CA-8748-724763CE0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D6D635F-5B6A-4C5C-9777-4E1F0A862F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E995BAA-874B-48CE-94D5-7A83A1BA5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EE2453-61A9-4B22-AEDE-390B5F96D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3AF5F47-DDF0-45DB-8DE0-7308CEC92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065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0AD5A3-F20C-45DD-B695-F537A2433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C93ED44-2B77-4A13-BE5A-3EA35C8FC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B48889E-86F4-488F-94AA-3504A548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CA95E34-0080-4317-AE8A-5A70B4E07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84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A80D3C-1E89-4380-A02E-A8FAF23BA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D2BE98B-ADEC-4F42-A017-51E089EB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428F6EF-55FB-47C0-BDCB-D6AEF021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5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9FF01B-4E9F-4312-8F14-AF071005E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FC6BA5-203D-4B4C-85D7-3E46CBA13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FD0C124-E03E-49E2-BFC0-64A15CD2C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FCF37D-90E2-450F-85A0-7302B2BC3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03D769-B7C3-4F04-924D-A1A272935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6924FFE-579D-4E4B-9615-64C5D9273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3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421A04-3322-45AF-B553-138B06EE2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775BB2E-64B8-4520-92BB-CD68110685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C126A8-4320-4469-95F9-770580EFB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19C9BD-DB05-4142-B0EE-E0E6CBA9E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8A0BA87-78BC-41E9-A718-E24966CAD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52942D-740B-44D6-9F30-3B9DBC3F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47AB13C-EFD4-438D-ABD7-272964DDA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6F9370-2E8D-4F1B-9EF8-716A91EB3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4273BC-1539-4B09-9FB0-C095AE72F3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9C35F-470B-43E5-BFE1-73945FF73189}" type="datetimeFigureOut">
              <a:rPr lang="es-ES" smtClean="0"/>
              <a:t>16/06/2022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5D857D-3A6B-43D4-BAE8-979FD07A8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B8E782-5B82-4333-A2C5-A8797642C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1DCFA-73B5-43F9-959D-D9E2CFED5B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821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aHSwJG9Pok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1122DB-8BF4-4922-9D3D-0182E797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4"/>
            <a:ext cx="5251316" cy="4192127"/>
          </a:xfrm>
        </p:spPr>
        <p:txBody>
          <a:bodyPr>
            <a:normAutofit/>
          </a:bodyPr>
          <a:lstStyle/>
          <a:p>
            <a:r>
              <a:rPr lang="es-ES_tradnl" sz="2400" kern="0" cap="all" dirty="0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corriente humanista de la sociología urbana </a:t>
            </a:r>
            <a:r>
              <a:rPr lang="es-ES_tradnl" sz="2400" kern="0" cap="all" dirty="0" err="1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neomarxista</a:t>
            </a:r>
            <a:r>
              <a:rPr lang="es-ES_tradnl" sz="2400" kern="0" cap="all" dirty="0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s-ES_tradnl" sz="2400" kern="0" cap="all" dirty="0">
                <a:effectLst/>
                <a:latin typeface="VAGRounded BT" panose="020F0702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s-ES_tradnl" sz="2400" kern="0" cap="all" dirty="0">
                <a:effectLst/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s-ES_tradnl" sz="2400" kern="0" cap="all" dirty="0">
                <a:effectLst/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400" kern="0" cap="all" dirty="0">
                <a:solidFill>
                  <a:srgbClr val="FF0000"/>
                </a:solidFill>
                <a:latin typeface="VAGRounded BT" panose="020F0702020204020204" pitchFamily="34" charset="0"/>
                <a:cs typeface="Times New Roman" panose="02020603050405020304" pitchFamily="18" charset="0"/>
              </a:rPr>
              <a:t>Henri Lefebvre (1901-1991)</a:t>
            </a:r>
            <a:br>
              <a:rPr lang="es-ES" sz="2400" kern="0" cap="all" dirty="0">
                <a:solidFill>
                  <a:srgbClr val="FF0000"/>
                </a:solidFill>
                <a:latin typeface="VAGRounded BT" panose="020F0702020204020204" pitchFamily="34" charset="0"/>
                <a:cs typeface="Times New Roman" panose="02020603050405020304" pitchFamily="18" charset="0"/>
              </a:rPr>
            </a:br>
            <a:endParaRPr lang="es-ES" sz="2400" kern="0" cap="all" dirty="0">
              <a:solidFill>
                <a:srgbClr val="FF0000"/>
              </a:solidFill>
              <a:latin typeface="VAGRounded BT" panose="020F07020202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 descr="Henri Lefebvre - Wikipedia, la enciclopedia libre">
            <a:extLst>
              <a:ext uri="{FF2B5EF4-FFF2-40B4-BE49-F238E27FC236}">
                <a16:creationId xmlns:a16="http://schemas.microsoft.com/office/drawing/2014/main" id="{7FAA264B-4554-452F-8C49-533C8485E7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129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207863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7F9B93-2A3F-4C25-A7EE-FC6311AA60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91729"/>
            <a:ext cx="12191998" cy="6563032"/>
          </a:xfrm>
        </p:spPr>
        <p:txBody>
          <a:bodyPr numCol="2">
            <a:noAutofit/>
          </a:bodyPr>
          <a:lstStyle/>
          <a:p>
            <a:pPr marL="3600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1936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conscience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mystifiée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(con Norbert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Guterman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Gallimard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(3ª ed.,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Syllepse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1999, prefacios de L.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Bonnafé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René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Lourau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incluye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Conscience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privée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de Henri Lefebvre).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1939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matérialisme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dialectique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Alcan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(8º ed., Paris: PUF, 1990) [traducción castellana: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materialismo dialéctico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Buenos Aires: La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Pleyade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1974].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1946 </a:t>
            </a:r>
            <a:r>
              <a:rPr lang="en-GB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L’existentialisme</a:t>
            </a:r>
            <a:r>
              <a:rPr lang="en-GB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Éditions du </a:t>
            </a:r>
            <a:r>
              <a:rPr lang="en-GB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Sagittaire</a:t>
            </a:r>
            <a:r>
              <a:rPr lang="en-GB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(2ª ed., Paris: Anthropos, 2001).</a:t>
            </a:r>
            <a:br>
              <a:rPr lang="en-GB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1947 </a:t>
            </a:r>
            <a:r>
              <a:rPr lang="es-ES" sz="14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Critique de la vie </a:t>
            </a:r>
            <a:r>
              <a:rPr lang="es-ES" sz="14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</a:t>
            </a:r>
            <a:r>
              <a:rPr lang="es-ES" sz="14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I: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Grasset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(2ª ed. aumentada en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L’Arche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1958).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1959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Somme et le reste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 vols. Paris: La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Nef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Paris (4 ed.,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2009, prefacio de R. Hess y G.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Weigand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1962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Critique de la vie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(II):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Fondements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d´une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sociologie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quotidienneté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L’Arche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1965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Proclamation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Commune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Gallimard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1966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Sociologie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Marx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Presses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Universitaires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France (varias reediciones).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1968 </a:t>
            </a:r>
            <a:r>
              <a:rPr lang="es-ES" sz="14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es-ES" sz="14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Droit</a:t>
            </a:r>
            <a:r>
              <a:rPr lang="es-ES" sz="14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à la </a:t>
            </a:r>
            <a:r>
              <a:rPr lang="es-ES" sz="14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ville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(3ª ed.,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2009, prefacio de R. Hess, G.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Weigand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S.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Deulceux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[traducción castellana: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derecho a la ciudad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Barcelona: Península, 1969, prefacio de M. Gaviria; varias ediciones posteriores].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1970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Révolution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urbaine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Gallimard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revolución urbana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Madrid: Alianza, 1972, varias reediciones].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1971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Manifeste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différentialiste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Gallimard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1971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Au-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delà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structuralisme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Más allá del estructuralismo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Buenos Aires: La Pléyade, 1973].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1971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Vers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cybernanthrope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les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technocrates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Denoël-Gonthier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Hacia el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cibernantropo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Barcelona: Gedisa, 1980].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1974 </a:t>
            </a:r>
            <a:r>
              <a:rPr lang="es-ES" sz="14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4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</a:t>
            </a:r>
            <a:r>
              <a:rPr lang="es-ES" sz="1400" i="1" u="sng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s-ES" sz="1400" i="1" u="sng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l´espace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Anthropos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(4ª ed., 2000, prefacio de R. Hess, incluye el texto de Henri Lefebvre a la segunda edición de 1985).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1978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l’Etat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IV: Les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contradictions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l’Etat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moderne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Union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Générale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d’Editions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1980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Présence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l’absence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Casterman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[traducción castellana: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presencia y la ausencia: contribución a la teoría de las representaciones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México D.F.: Fondo de Cultura Económica, 1983].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1981 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Critique de la vie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quotidienne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III: De la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modernité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modernisme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Pour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une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métaphilosophie</a:t>
            </a:r>
            <a:r>
              <a:rPr lang="es-ES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s-ES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quotidien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Paris: </a:t>
            </a:r>
            <a:r>
              <a:rPr lang="es-ES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L’Arche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1992 </a:t>
            </a:r>
            <a:r>
              <a:rPr lang="en-GB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Éléments</a:t>
            </a:r>
            <a:r>
              <a:rPr lang="en-GB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rythmanalyse</a:t>
            </a:r>
            <a:r>
              <a:rPr lang="en-GB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Introduction à la </a:t>
            </a:r>
            <a:r>
              <a:rPr lang="en-GB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connaissance</a:t>
            </a:r>
            <a:r>
              <a:rPr lang="en-GB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en-GB" sz="1400" i="1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rythmes</a:t>
            </a:r>
            <a:r>
              <a:rPr lang="en-GB" sz="1400" i="1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Paris: </a:t>
            </a:r>
            <a:r>
              <a:rPr lang="en-GB" sz="1400" dirty="0" err="1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Syllepse</a:t>
            </a:r>
            <a:r>
              <a:rPr lang="en-GB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sz="14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(#)</a:t>
            </a:r>
            <a:endParaRPr lang="es-ES" sz="1400" dirty="0">
              <a:latin typeface="Book Antiqua" panose="02040602050305030304" pitchFamily="18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8CC38E-462A-4E8F-AE9B-CB223AE5C5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09122" y="5161935"/>
            <a:ext cx="1882877" cy="1696065"/>
          </a:xfrm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3325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07FF1B-86A9-40CD-8BCE-BC25D858A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Índice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1CA2CF-5D40-49F2-828F-B2556CA6D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b="1" cap="small" dirty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Detalles biográficos y contexto teórico</a:t>
            </a:r>
            <a:endParaRPr lang="es-ES_tradnl" sz="2400" b="1" cap="small" dirty="0">
              <a:solidFill>
                <a:srgbClr val="0070C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sz="2400" b="1" cap="small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Contribuciones espaciales destacables de Lefebvre</a:t>
            </a:r>
            <a:endParaRPr lang="es-ES" sz="2400" b="1" cap="small" dirty="0">
              <a:solidFill>
                <a:srgbClr val="FF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b="1" cap="small" dirty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Conceptos: Espacio percibido, espacio concebido y espacio vivido</a:t>
            </a:r>
          </a:p>
          <a:p>
            <a:r>
              <a:rPr lang="es-ES" sz="2400" b="1" cap="small" dirty="0">
                <a:solidFill>
                  <a:srgbClr val="7030A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“El derecho a la ciudad”</a:t>
            </a:r>
          </a:p>
          <a:p>
            <a:r>
              <a:rPr lang="es-ES" sz="2400" b="1" cap="small" dirty="0">
                <a:solidFill>
                  <a:schemeClr val="accent2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“La producción del espacio”</a:t>
            </a:r>
          </a:p>
        </p:txBody>
      </p:sp>
    </p:spTree>
    <p:extLst>
      <p:ext uri="{BB962C8B-B14F-4D97-AF65-F5344CB8AC3E}">
        <p14:creationId xmlns:p14="http://schemas.microsoft.com/office/powerpoint/2010/main" val="2752290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7B5CF-465C-4473-9B67-C39CA38E4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  <a:t>La ciudad posmoderna y posindustrial.</a:t>
            </a:r>
            <a:b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</a:br>
            <a: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  <a:t>Los noventa y el protagonismo de la Escuela de Los Ángeles:</a:t>
            </a:r>
            <a:br>
              <a:rPr lang="es-ES" sz="1800" kern="0" cap="all" dirty="0">
                <a:latin typeface="VAGRounded BT" panose="020F0702020204020204" pitchFamily="34" charset="0"/>
                <a:cs typeface="Times New Roman" panose="02020603050405020304" pitchFamily="18" charset="0"/>
              </a:rPr>
            </a:br>
            <a:r>
              <a:rPr lang="es-ES" sz="1800" kern="0" cap="all" dirty="0">
                <a:solidFill>
                  <a:srgbClr val="FF0000"/>
                </a:solidFill>
                <a:latin typeface="VAGRounded BT" panose="020F0702020204020204" pitchFamily="34" charset="0"/>
                <a:cs typeface="Times New Roman" panose="02020603050405020304" pitchFamily="18" charset="0"/>
              </a:rPr>
              <a:t>Edward William Soja (1940-2015)</a:t>
            </a:r>
          </a:p>
        </p:txBody>
      </p:sp>
      <p:pic>
        <p:nvPicPr>
          <p:cNvPr id="1026" name="Picture 2" descr="GEOPERSPECTIVAS - GEOGRAFÍA Y EDUCACIÓN: EDWARD SOJA Y LA GEOGRAFÍA  CONTEMPORÁNEA">
            <a:extLst>
              <a:ext uri="{FF2B5EF4-FFF2-40B4-BE49-F238E27FC236}">
                <a16:creationId xmlns:a16="http://schemas.microsoft.com/office/drawing/2014/main" id="{0F736A5D-DB23-429E-8A2A-D1D71B7C54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2812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85120E34-6B92-48CB-9409-02BEA9A71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(1989)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Postmodern</a:t>
            </a:r>
            <a:r>
              <a:rPr lang="es-ES" sz="16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Geographies</a:t>
            </a:r>
            <a:endParaRPr lang="es-ES" sz="1600" b="1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(1996)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Thirdspace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Journeys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to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Los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Angeles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Other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Real-and-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Imagined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Places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(2000)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Postmetropolis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Critical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studies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cities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regions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Oxford: Blackwell </a:t>
            </a:r>
            <a:r>
              <a:rPr lang="es-ES" sz="16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Publishers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(2010) 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Con Núria </a:t>
            </a:r>
            <a:r>
              <a:rPr lang="es-ES" sz="16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Benach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Abel </a:t>
            </a:r>
            <a:r>
              <a:rPr lang="es-ES" sz="16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Albet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 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Edward W. Soja: la perspectiva postmoderna de un geógrafo radical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(2013) </a:t>
            </a:r>
            <a:r>
              <a:rPr lang="es-ES" sz="1600" i="1" dirty="0" err="1">
                <a:solidFill>
                  <a:srgbClr val="202122"/>
                </a:solidFill>
                <a:latin typeface="Arial" panose="020B0604020202020204" pitchFamily="34" charset="0"/>
              </a:rPr>
              <a:t>My</a:t>
            </a:r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Los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Angeles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From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Urban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Restructuring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to</a:t>
            </a:r>
            <a:r>
              <a:rPr lang="es-ES" sz="16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Regional </a:t>
            </a:r>
            <a:r>
              <a:rPr lang="es-ES" sz="16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Urbanization</a:t>
            </a:r>
            <a:r>
              <a:rPr lang="es-ES" sz="1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s-ES" sz="1600" dirty="0">
                <a:solidFill>
                  <a:srgbClr val="202122"/>
                </a:solidFill>
                <a:latin typeface="Arial" panose="020B0604020202020204" pitchFamily="34" charset="0"/>
              </a:rPr>
              <a:t>(2013)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Seeking</a:t>
            </a:r>
            <a:r>
              <a:rPr lang="es-ES" sz="16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Spatial</a:t>
            </a:r>
            <a:r>
              <a:rPr lang="es-ES" sz="16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1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Justice</a:t>
            </a:r>
            <a:endParaRPr lang="es-ES" sz="1600" b="1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0614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49DAA3-FF84-4937-A8BE-A44B550A6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Índice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52087F-B52F-4457-991D-79B822883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b="1" cap="small" dirty="0">
                <a:solidFill>
                  <a:srgbClr val="0070C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La sociología urbana de la ciudad posmoderna y posindustrial</a:t>
            </a:r>
          </a:p>
          <a:p>
            <a:r>
              <a:rPr lang="es-ES" sz="2400" b="1" cap="small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El tercer espacio y el giro espacial</a:t>
            </a:r>
          </a:p>
          <a:p>
            <a:r>
              <a:rPr lang="es-ES" sz="2400" b="1" cap="small" dirty="0">
                <a:solidFill>
                  <a:srgbClr val="7030A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La Escuela de Los Ángeles en los años 90</a:t>
            </a:r>
          </a:p>
          <a:p>
            <a:r>
              <a:rPr lang="es-ES" sz="2400" b="1" cap="small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Postmodern</a:t>
            </a:r>
            <a:r>
              <a:rPr lang="es-ES" sz="2400" b="1" cap="small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s-ES" sz="2400" b="1" cap="small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Geographies</a:t>
            </a:r>
            <a:endParaRPr lang="es-ES" sz="2400" b="1" cap="small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s-ES" sz="2400" b="1" cap="small" dirty="0" err="1">
                <a:solidFill>
                  <a:srgbClr val="00B05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Postmetrópolis</a:t>
            </a:r>
            <a:endParaRPr lang="es-ES" sz="2400" b="1" cap="small" dirty="0">
              <a:solidFill>
                <a:srgbClr val="00B05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029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E0D0F1-D0AE-EEF4-EBB0-E479E2E5C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A6D666-3525-FECB-11DE-A717E04B3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URL de la clase: </a:t>
            </a:r>
            <a:r>
              <a:rPr lang="es-ES" b="0" i="0" u="none" strike="noStrike" dirty="0">
                <a:solidFill>
                  <a:srgbClr val="A00D26"/>
                </a:solidFill>
                <a:effectLst/>
                <a:latin typeface="Verdana" panose="020B0604030504040204" pitchFamily="34" charset="0"/>
                <a:hlinkClick r:id="rId2"/>
              </a:rPr>
              <a:t>https://youtu.be/aHSwJG9Pok4</a:t>
            </a:r>
            <a:r>
              <a:rPr lang="es-ES" b="0" i="0" u="none" strike="noStrike" dirty="0">
                <a:solidFill>
                  <a:srgbClr val="A00D26"/>
                </a:solidFill>
                <a:effectLst/>
                <a:latin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endParaRPr lang="es-ES" dirty="0">
              <a:solidFill>
                <a:srgbClr val="A00D26"/>
              </a:solidFill>
              <a:latin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es-ES" dirty="0">
                <a:solidFill>
                  <a:srgbClr val="A00D26"/>
                </a:solidFill>
                <a:latin typeface="Verdana" panose="020B0604030504040204" pitchFamily="34" charset="0"/>
              </a:rPr>
              <a:t>¡¡GRACIAS!!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5912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713</Words>
  <Application>Microsoft Office PowerPoint</Application>
  <PresentationFormat>Panorámica</PresentationFormat>
  <Paragraphs>24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Palatino Linotype</vt:lpstr>
      <vt:lpstr>VAGRounded BT</vt:lpstr>
      <vt:lpstr>Verdana</vt:lpstr>
      <vt:lpstr>Tema de Office</vt:lpstr>
      <vt:lpstr>La corriente humanista de la sociología urbana neomarxista:   Henri Lefebvre (1901-1991) </vt:lpstr>
      <vt:lpstr>1936 La conscience mystifiée (con Norbert Guterman), Paris: Gallimard (3ª ed., Paris: Syllepse, 1999, prefacios de L. Bonnafé y René Lourau; incluye La Conscience privée, de Henri Lefebvre).  1939 Le matérialisme dialectique, Paris: Alcan (8º ed., Paris: PUF, 1990) [traducción castellana: El materialismo dialéctico, Buenos Aires: La Pleyade, 1974].  1946 L’existentialisme, Paris: Éditions du Sagittaire (2ª ed., Paris: Anthropos, 2001).  1947 Critique de la vie quotidienne I: Introduction, Paris: Grasset (2ª ed. aumentada en éd. L’Arche, 1958).  1959 La Somme et le reste, 2 vols. Paris: La Nef de Paris (4 ed., Paris: Anthropos, 2009, prefacio de R. Hess y G. Weigand).  1962 Critique de la vie quotidienne (II): Fondements d´une sociologie de la quotidienneté, Paris: L’Arche.  1965 La Proclamation de la Commune, Paris: Gallimard.  1966 Sociologie de Marx, Paris: Presses Universitaires de France (varias reediciones).  1968 Le Droit à la ville, Paris: Anthropos (3ª ed., Paris: Anthropos, 2009, prefacio de R. Hess, G. Weigand y S. Deulceux) [traducción castellana: El derecho a la ciudad, Barcelona: Península, 1969, prefacio de M. Gaviria; varias ediciones posteriores].  1970 La Révolution urbaine, Paris: Gallimard [traducción castellana: La revolución urbana, Madrid: Alianza, 1972, varias reediciones].  1971 Le Manifeste différentialiste, Paris: Gallimard.  1971 Au-delà du structuralisme, Paris: Anthropos [traducción castellana: Más allá del estructuralismo, Buenos Aires: La Pléyade, 1973].  1971 Vers le cybernanthrope, contre les technocrates, Paris: Denoël-Gonthier [traducción castellana: Hacia el cibernantropo, Barcelona: Gedisa, 1980].  1974 La Production de l´espace, Paris: Anthropos (4ª ed., 2000, prefacio de R. Hess, incluye el texto de Henri Lefebvre a la segunda edición de 1985).  1978 Del l’Etat IV: Les contradictions de l’Etat moderne, Paris: Union Générale d’Editions.  1980 La Présence et l’absence, Paris: Casterman [traducción castellana: La presencia y la ausencia: contribución a la teoría de las representaciones, México D.F.: Fondo de Cultura Económica, 1983].  1981 Critique de la vie quotidienne III: De la modernité au modernisme (Pour une métaphilosophie du quotidien, Paris: L’Arche.  1992 Éléments de rythmanalyse. Introduction à la connaissance des rythmes, Paris: Syllepse. (#)</vt:lpstr>
      <vt:lpstr>Índice</vt:lpstr>
      <vt:lpstr>La ciudad posmoderna y posindustrial. Los noventa y el protagonismo de la Escuela de Los Ángeles: Edward William Soja (1940-2015)</vt:lpstr>
      <vt:lpstr>Índice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corriente humanista de la sociología urbana neomarxista en Francia:    Henri Lefebvre (1901-1991) </dc:title>
  <dc:creator>Carlos Rivas</dc:creator>
  <cp:lastModifiedBy>Carlos Rivas</cp:lastModifiedBy>
  <cp:revision>4</cp:revision>
  <dcterms:created xsi:type="dcterms:W3CDTF">2022-02-28T09:56:25Z</dcterms:created>
  <dcterms:modified xsi:type="dcterms:W3CDTF">2022-06-16T08:33:53Z</dcterms:modified>
</cp:coreProperties>
</file>