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7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76EE3-28E3-47FE-8E9A-443A65E16DF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F7B3-FD69-47D5-A00E-757ED56BC01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002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76EE3-28E3-47FE-8E9A-443A65E16DF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F7B3-FD69-47D5-A00E-757ED56BC01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42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76EE3-28E3-47FE-8E9A-443A65E16DF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F7B3-FD69-47D5-A00E-757ED56BC01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542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76EE3-28E3-47FE-8E9A-443A65E16DF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F7B3-FD69-47D5-A00E-757ED56BC01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328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76EE3-28E3-47FE-8E9A-443A65E16DF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F7B3-FD69-47D5-A00E-757ED56BC01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412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76EE3-28E3-47FE-8E9A-443A65E16DF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F7B3-FD69-47D5-A00E-757ED56BC01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335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76EE3-28E3-47FE-8E9A-443A65E16DF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F7B3-FD69-47D5-A00E-757ED56BC01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562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76EE3-28E3-47FE-8E9A-443A65E16DF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F7B3-FD69-47D5-A00E-757ED56BC01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682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76EE3-28E3-47FE-8E9A-443A65E16DF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F7B3-FD69-47D5-A00E-757ED56BC01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872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76EE3-28E3-47FE-8E9A-443A65E16DF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F7B3-FD69-47D5-A00E-757ED56BC01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808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76EE3-28E3-47FE-8E9A-443A65E16DF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F7B3-FD69-47D5-A00E-757ED56BC01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177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76EE3-28E3-47FE-8E9A-443A65E16DF0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0F7B3-FD69-47D5-A00E-757ED56BC01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536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06896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Biological Performance of Duplex PEO + CNT/PCL Coating on AZ31B Mg Alloy for Orthopedic and Dental Applications </a:t>
            </a:r>
            <a:br>
              <a:rPr lang="en-US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259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ub.mdpi-res.com/jfb/jfb-14-00475/article_deploy/html/images/jfb-14-00475-ag.png?169501200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30" y="1124744"/>
            <a:ext cx="8750558" cy="393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303209" y="519702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200" b="1" dirty="0"/>
              <a:t>Graphical Abstract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77471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fb 14 00475 g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30266"/>
            <a:ext cx="8784976" cy="361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27584" y="5661248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1.</a:t>
            </a:r>
            <a:r>
              <a:rPr lang="en-US" dirty="0"/>
              <a:t> Schematic summary of the coating development procedures.</a:t>
            </a:r>
          </a:p>
        </p:txBody>
      </p:sp>
    </p:spTree>
    <p:extLst>
      <p:ext uri="{BB962C8B-B14F-4D97-AF65-F5344CB8AC3E}">
        <p14:creationId xmlns:p14="http://schemas.microsoft.com/office/powerpoint/2010/main" val="79863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fb 14 00475 g0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636" y="204742"/>
            <a:ext cx="6732748" cy="509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2008" y="5373216"/>
            <a:ext cx="90364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Figure 2.</a:t>
            </a:r>
            <a:r>
              <a:rPr lang="en-US" sz="1400" dirty="0"/>
              <a:t> Characterization of Mg alloy surfaces. The SEM micrograph depicting the surface of BM (</a:t>
            </a:r>
            <a:r>
              <a:rPr lang="en-US" sz="1400" b="1" dirty="0"/>
              <a:t>a</a:t>
            </a:r>
            <a:r>
              <a:rPr lang="en-US" sz="1400" dirty="0"/>
              <a:t>), EDS point analysis of BM (</a:t>
            </a:r>
            <a:r>
              <a:rPr lang="en-US" sz="1400" b="1" dirty="0"/>
              <a:t>b</a:t>
            </a:r>
            <a:r>
              <a:rPr lang="en-US" sz="1400" dirty="0"/>
              <a:t>), SEM micrograph of PEO surface (</a:t>
            </a:r>
            <a:r>
              <a:rPr lang="en-US" sz="1400" b="1" dirty="0"/>
              <a:t>c</a:t>
            </a:r>
            <a:r>
              <a:rPr lang="en-US" sz="1400" dirty="0"/>
              <a:t>), EDS analysis of the selected PEO area (</a:t>
            </a:r>
            <a:r>
              <a:rPr lang="en-US" sz="1400" b="1" dirty="0"/>
              <a:t>d</a:t>
            </a:r>
            <a:r>
              <a:rPr lang="en-US" sz="1400" dirty="0"/>
              <a:t>), PEO cross-section EDS-Line (</a:t>
            </a:r>
            <a:r>
              <a:rPr lang="en-US" sz="1400" b="1" dirty="0"/>
              <a:t>e</a:t>
            </a:r>
            <a:r>
              <a:rPr lang="en-US" sz="1400" dirty="0"/>
              <a:t>), SEM micrograph PEO + CNT surface (</a:t>
            </a:r>
            <a:r>
              <a:rPr lang="en-US" sz="1400" b="1" dirty="0"/>
              <a:t>f</a:t>
            </a:r>
            <a:r>
              <a:rPr lang="en-US" sz="1400" dirty="0"/>
              <a:t>), EDS analysis of the selected PEO + CNT area (</a:t>
            </a:r>
            <a:r>
              <a:rPr lang="en-US" sz="1400" b="1" dirty="0"/>
              <a:t>g</a:t>
            </a:r>
            <a:r>
              <a:rPr lang="en-US" sz="1400" dirty="0"/>
              <a:t>), PEO + CNT cross-section EDS-Line (</a:t>
            </a:r>
            <a:r>
              <a:rPr lang="en-US" sz="1400" b="1" dirty="0"/>
              <a:t>h</a:t>
            </a:r>
            <a:r>
              <a:rPr lang="en-US" sz="1400" dirty="0"/>
              <a:t>), SEM micrograph of PEO + CNT/PCL surface (</a:t>
            </a:r>
            <a:r>
              <a:rPr lang="en-US" sz="1400" b="1" dirty="0" err="1"/>
              <a:t>i</a:t>
            </a:r>
            <a:r>
              <a:rPr lang="en-US" sz="1400" dirty="0"/>
              <a:t>), EDS analysis of the selected PEO + CNT/PCL area (</a:t>
            </a:r>
            <a:r>
              <a:rPr lang="en-US" sz="1400" b="1" dirty="0"/>
              <a:t>j</a:t>
            </a:r>
            <a:r>
              <a:rPr lang="en-US" sz="1400" dirty="0"/>
              <a:t>), PEO + CNT/PCL cross-section EDS-Line (</a:t>
            </a:r>
            <a:r>
              <a:rPr lang="en-US" sz="1400" b="1" dirty="0"/>
              <a:t>k</a:t>
            </a:r>
            <a:r>
              <a:rPr lang="en-US" sz="1400" dirty="0"/>
              <a:t>). The percentages of elements based on EDS analysis are depicted. The semi-quantitative EDS analysis results are given in %.</a:t>
            </a:r>
          </a:p>
        </p:txBody>
      </p:sp>
    </p:spTree>
    <p:extLst>
      <p:ext uri="{BB962C8B-B14F-4D97-AF65-F5344CB8AC3E}">
        <p14:creationId xmlns:p14="http://schemas.microsoft.com/office/powerpoint/2010/main" val="715194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Jfb 14 00475 g0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0648"/>
            <a:ext cx="5760640" cy="4878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628800" y="5301208"/>
            <a:ext cx="6462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3.</a:t>
            </a:r>
            <a:r>
              <a:rPr lang="en-US" dirty="0"/>
              <a:t> Evaluation of surface topography. Two-dimensional optical images showing the topography of the BM (</a:t>
            </a:r>
            <a:r>
              <a:rPr lang="en-US" b="1" dirty="0"/>
              <a:t>a</a:t>
            </a:r>
            <a:r>
              <a:rPr lang="en-US" dirty="0"/>
              <a:t>) PEO, (</a:t>
            </a:r>
            <a:r>
              <a:rPr lang="en-US" b="1" dirty="0"/>
              <a:t>b</a:t>
            </a:r>
            <a:r>
              <a:rPr lang="en-US" dirty="0"/>
              <a:t>) PEO + CNT (</a:t>
            </a:r>
            <a:r>
              <a:rPr lang="en-US" b="1" dirty="0"/>
              <a:t>c</a:t>
            </a:r>
            <a:r>
              <a:rPr lang="en-US" dirty="0"/>
              <a:t>), and PEO + CNT/PCL (</a:t>
            </a:r>
            <a:r>
              <a:rPr lang="en-US" b="1" dirty="0"/>
              <a:t>d</a:t>
            </a:r>
            <a:r>
              <a:rPr lang="en-US" dirty="0"/>
              <a:t>) coatings. Please note the differences in the sidebar reference scale.</a:t>
            </a:r>
          </a:p>
        </p:txBody>
      </p:sp>
    </p:spTree>
    <p:extLst>
      <p:ext uri="{BB962C8B-B14F-4D97-AF65-F5344CB8AC3E}">
        <p14:creationId xmlns:p14="http://schemas.microsoft.com/office/powerpoint/2010/main" val="292588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Jfb 14 00475 g0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8640"/>
            <a:ext cx="6057907" cy="5437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453397" y="5626447"/>
            <a:ext cx="6390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4.</a:t>
            </a:r>
            <a:r>
              <a:rPr lang="en-US" dirty="0"/>
              <a:t> Contact angles for different magnesium surfaces. Contact angles were measured on (</a:t>
            </a:r>
            <a:r>
              <a:rPr lang="en-US" b="1" dirty="0"/>
              <a:t>a</a:t>
            </a:r>
            <a:r>
              <a:rPr lang="en-US" dirty="0"/>
              <a:t>) BM, (</a:t>
            </a:r>
            <a:r>
              <a:rPr lang="en-US" b="1" dirty="0"/>
              <a:t>b</a:t>
            </a:r>
            <a:r>
              <a:rPr lang="en-US" dirty="0"/>
              <a:t>) PEO, (</a:t>
            </a:r>
            <a:r>
              <a:rPr lang="en-US" b="1" dirty="0"/>
              <a:t>c</a:t>
            </a:r>
            <a:r>
              <a:rPr lang="en-US" dirty="0"/>
              <a:t>) PEO + CNT, and (</a:t>
            </a:r>
            <a:r>
              <a:rPr lang="en-US" b="1" dirty="0"/>
              <a:t>d</a:t>
            </a:r>
            <a:r>
              <a:rPr lang="en-US" dirty="0"/>
              <a:t>) PEO + CNT/PCL surfaces.</a:t>
            </a:r>
          </a:p>
        </p:txBody>
      </p:sp>
    </p:spTree>
    <p:extLst>
      <p:ext uri="{BB962C8B-B14F-4D97-AF65-F5344CB8AC3E}">
        <p14:creationId xmlns:p14="http://schemas.microsoft.com/office/powerpoint/2010/main" val="2317998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2008" y="4149080"/>
            <a:ext cx="88924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5.</a:t>
            </a:r>
            <a:r>
              <a:rPr lang="en-US" dirty="0"/>
              <a:t> Cell metabolism on different surfaces. Bone marrow MSCs (</a:t>
            </a:r>
            <a:r>
              <a:rPr lang="en-US" b="1" dirty="0"/>
              <a:t>a</a:t>
            </a:r>
            <a:r>
              <a:rPr lang="en-US" dirty="0"/>
              <a:t>) and </a:t>
            </a:r>
            <a:r>
              <a:rPr lang="en-US" dirty="0" err="1"/>
              <a:t>gFib</a:t>
            </a:r>
            <a:r>
              <a:rPr lang="en-US" dirty="0"/>
              <a:t>-TERTs (</a:t>
            </a:r>
            <a:r>
              <a:rPr lang="en-US" b="1" dirty="0"/>
              <a:t>b</a:t>
            </a:r>
            <a:r>
              <a:rPr lang="en-US" dirty="0"/>
              <a:t>) metabolism expressed as an absorbance ratio measured at 570 nm and 630 nm. Cells were exposed for 24 h to the culture media collected upon incubation with BM, PEO, PEO + CNT, and PEO + CNT/PCL for 3 h, 1, 3, and 7 days. Controls comprised exposure to 5% DMSO (positive control) and fresh cell culture media (negative control). Significant differences (p &lt; 0.05) are indicated: * for p &lt; 0.05, and ** for p &lt; 0.01.</a:t>
            </a:r>
          </a:p>
        </p:txBody>
      </p:sp>
      <p:pic>
        <p:nvPicPr>
          <p:cNvPr id="3" name="Picture 2" descr="Jfb 14 00475 g005"/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43" y="434077"/>
            <a:ext cx="8915930" cy="32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919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Jfb 14 00475 g0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83" y="332656"/>
            <a:ext cx="4140625" cy="6052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932040" y="332655"/>
            <a:ext cx="270802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6.</a:t>
            </a:r>
            <a:r>
              <a:rPr lang="en-US" dirty="0"/>
              <a:t> Cell adhesion and spreading on different surfaces. Phenotypic appearance of osteoblastic cell line Saos-2, oral gingival fibroblasts </a:t>
            </a:r>
            <a:r>
              <a:rPr lang="en-US" dirty="0" err="1"/>
              <a:t>gFib</a:t>
            </a:r>
            <a:r>
              <a:rPr lang="en-US" dirty="0"/>
              <a:t>-TERTs, and bone marrow MSCs on tissue culture plate (</a:t>
            </a:r>
            <a:r>
              <a:rPr lang="en-US" b="1" dirty="0"/>
              <a:t>a</a:t>
            </a:r>
            <a:r>
              <a:rPr lang="en-US" dirty="0"/>
              <a:t>), base material (</a:t>
            </a:r>
            <a:r>
              <a:rPr lang="en-US" b="1" dirty="0"/>
              <a:t>b</a:t>
            </a:r>
            <a:r>
              <a:rPr lang="en-US" dirty="0"/>
              <a:t>), PEO (</a:t>
            </a:r>
            <a:r>
              <a:rPr lang="en-US" b="1" dirty="0"/>
              <a:t>c</a:t>
            </a:r>
            <a:r>
              <a:rPr lang="en-US" dirty="0"/>
              <a:t>), PEO + CNT (</a:t>
            </a:r>
            <a:r>
              <a:rPr lang="en-US" b="1" dirty="0"/>
              <a:t>d</a:t>
            </a:r>
            <a:r>
              <a:rPr lang="en-US" dirty="0"/>
              <a:t>), and PEO + CNT/PCL (</a:t>
            </a:r>
            <a:r>
              <a:rPr lang="en-US" b="1" dirty="0"/>
              <a:t>e</a:t>
            </a:r>
            <a:r>
              <a:rPr lang="en-US" dirty="0"/>
              <a:t>) after 24 h. </a:t>
            </a:r>
            <a:r>
              <a:rPr lang="en-US" dirty="0" err="1"/>
              <a:t>Filopodia</a:t>
            </a:r>
            <a:r>
              <a:rPr lang="en-US" dirty="0"/>
              <a:t> are indicated with arrows.</a:t>
            </a:r>
          </a:p>
        </p:txBody>
      </p:sp>
    </p:spTree>
    <p:extLst>
      <p:ext uri="{BB962C8B-B14F-4D97-AF65-F5344CB8AC3E}">
        <p14:creationId xmlns:p14="http://schemas.microsoft.com/office/powerpoint/2010/main" val="784375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451</Words>
  <Application>Microsoft Office PowerPoint</Application>
  <PresentationFormat>Presentación en pantalla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Biological Performance of Duplex PEO + CNT/PCL Coating on AZ31B Mg Alloy for Orthopedic and Dental Applications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RAUL ARRABAL DURAN</cp:lastModifiedBy>
  <cp:revision>3</cp:revision>
  <dcterms:created xsi:type="dcterms:W3CDTF">2025-02-27T18:09:52Z</dcterms:created>
  <dcterms:modified xsi:type="dcterms:W3CDTF">2025-05-19T14:54:22Z</dcterms:modified>
</cp:coreProperties>
</file>