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2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36" d="100"/>
          <a:sy n="36" d="100"/>
        </p:scale>
        <p:origin x="1052" y="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ACC1D5-AED4-F295-75AE-245C6C5721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3B31F9B-2182-091D-2393-2FEC42C98F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7F5153B-C4AA-1182-E56C-E610583E6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5287-F83F-4F59-9DD9-AD81ED13E932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1716B78-EC48-1597-C20C-CA89BFFD3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69A2AC7-7E0B-EBEC-4D94-C942E0CAF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9237B-6DB6-4776-875B-5381FCEC6E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2563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B0FFCC-FAB9-8D49-77DA-70D1FE457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1ABE5E0-0639-0E8D-8B57-53EA5D3D16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A4DF7E8-CAF9-5F69-25A6-520306863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5287-F83F-4F59-9DD9-AD81ED13E932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957014E-8DC7-CBE8-D7DB-0198188B6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D14CE88-4EB0-C184-48C3-70F61836E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9237B-6DB6-4776-875B-5381FCEC6E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6723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B813BE0-83FA-1BC0-1CBB-77F6B5BDFE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42446D4-63F0-EE06-AEC5-60AF58DA87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B16D0B-35D5-67BC-638C-77577A0B3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5287-F83F-4F59-9DD9-AD81ED13E932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6A58408-199D-2F6C-580D-C1F46E618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4F8A554-B57C-466F-5516-D8DC1E85A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9237B-6DB6-4776-875B-5381FCEC6E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0862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28168B-3847-198C-C73D-324BBEF4A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BFA378C-2DE2-2FAB-641F-713797B0EA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15DE2EB-48D8-211B-3CD2-CC632D7BD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5287-F83F-4F59-9DD9-AD81ED13E932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35EC306-F598-4B86-3D5A-8EDF5108A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D748916-3A2F-DB32-1882-9AD98C5FE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9237B-6DB6-4776-875B-5381FCEC6E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758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A9EA0B-A649-9E60-E638-3CC3BE72D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6FDB6A5-0396-2B3E-7103-42BDF64DDC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50751A8-7B0E-EAC4-4A3A-B0E5EFED3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5287-F83F-4F59-9DD9-AD81ED13E932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34A8F7F-9830-06C5-A65C-54AB9CF54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F1F41D0-433D-9719-6695-BD0F0EABD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9237B-6DB6-4776-875B-5381FCEC6E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5364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4DEFBC-86CE-A7FA-FC46-7AF051B2D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6BFBB11-CAB8-479B-152F-D44B8F9B08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E7DE787-C682-3648-7B80-D2D2E70788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0477489-4FB1-08E4-79BC-A3FC0FFD3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5287-F83F-4F59-9DD9-AD81ED13E932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933A986-C4DF-A12A-61DD-97188D76E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646C10C-EC78-1FF2-1E93-3010162C7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9237B-6DB6-4776-875B-5381FCEC6E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6129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C11E68-6F9F-1E7B-C970-CAF9ABE11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E399C22-15DD-56C8-E8E6-4258591E4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A4123F3-A91E-4C78-72F5-346AB19DB7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A0C38E4-2486-EC8C-1803-3F57D5CD61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FD009DD-1496-4BBE-8329-E254A93ADD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3D9F1B1-9537-D9E0-EB06-39F1474A5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5287-F83F-4F59-9DD9-AD81ED13E932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95A6793-371E-795C-1664-D8E932868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B218002-0082-5595-6371-576011284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9237B-6DB6-4776-875B-5381FCEC6E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0823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99E2F0-4379-1FEF-8822-02DFE153F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79268E3-DAF4-13B0-636A-25514C3D7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5287-F83F-4F59-9DD9-AD81ED13E932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3D29AC0-F402-2661-389F-819A34D6D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7FF974D-CC91-BED5-C95F-AA0B62823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9237B-6DB6-4776-875B-5381FCEC6E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9261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D62D5FB-6AF9-65EA-2040-C6CCE7760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5287-F83F-4F59-9DD9-AD81ED13E932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6EA0DC6-AE3B-D11B-1657-B142C3448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CAAB7A0-CCAB-3408-2F13-B5E9AFCE9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9237B-6DB6-4776-875B-5381FCEC6E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2914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683782-3CE9-7D90-94CF-8C825DD37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9324FF-6D74-0A1A-AD3C-C872B6AA02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CB32A6A-5804-337E-50C9-28607B9655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BE2C0C6-7AF7-F072-C3FA-8A0882218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5287-F83F-4F59-9DD9-AD81ED13E932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88D13AF-FB49-5DE6-4D50-85EBBD0DF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53BD42A-F91D-0ED3-6A70-9B21FF11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9237B-6DB6-4776-875B-5381FCEC6E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0483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EFCD5A-B65F-77EB-F282-7BF2154E4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939D94F-A4ED-67B7-2F3A-35CD6CE24E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3CD52B2-7344-0200-B813-C69C2F1B4E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0F25A2A-FAA7-DEFE-9BF2-BA673B013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5287-F83F-4F59-9DD9-AD81ED13E932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CF861B5-A36E-EAD3-6B14-9A3AE62F0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C5FD29-33F1-9C8F-F3CB-4FFAA6495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9237B-6DB6-4776-875B-5381FCEC6E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6180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1EE3444-97BC-83DA-9653-4CB7EC256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E8E9E87-2766-199C-83A4-590485B54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BECD177-7234-F1A9-B521-78D92FD1EA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DD5287-F83F-4F59-9DD9-AD81ED13E932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8996A0D-8040-ED24-5AC7-EA066D7BA2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14D803-3442-D3AA-E739-20BE70C3D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9D9237B-6DB6-4776-875B-5381FCEC6E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2948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83A5F8C7-A1A6-F4F6-45B8-6ADCCCBDBD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025" name="Imagen 1">
            <a:extLst>
              <a:ext uri="{FF2B5EF4-FFF2-40B4-BE49-F238E27FC236}">
                <a16:creationId xmlns:a16="http://schemas.microsoft.com/office/drawing/2014/main" id="{7353E2C0-B866-8891-97DB-E19D91371E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5" t="5508" r="7008" b="9122"/>
          <a:stretch>
            <a:fillRect/>
          </a:stretch>
        </p:blipFill>
        <p:spPr bwMode="auto">
          <a:xfrm>
            <a:off x="591919" y="685407"/>
            <a:ext cx="11008161" cy="435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EFA499F1-CC2B-0D36-113F-E82B316605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6260" y="5095443"/>
            <a:ext cx="979947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43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43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43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43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43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43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43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43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43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4325" algn="r"/>
              </a:tabLst>
            </a:pPr>
            <a:r>
              <a:rPr kumimoji="0" lang="en-GB" altLang="es-ES" sz="900" b="1" i="0" u="none" strike="noStrike" cap="none" normalizeH="0" baseline="0" dirty="0" bmk="_Toc140494448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1.</a:t>
            </a:r>
            <a:r>
              <a:rPr kumimoji="0" lang="en-GB" altLang="es-ES" sz="900" b="0" i="0" u="none" strike="noStrike" cap="none" normalizeH="0" baseline="0" dirty="0" bmk="_Toc140494448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(a) Current density-time curves and (b) calculated apparent specific energy consumption for PEO-T (black-squares) and </a:t>
            </a:r>
            <a:r>
              <a:rPr kumimoji="0" lang="en-GB" altLang="es-ES" sz="1600" b="0" i="0" u="none" strike="noStrike" cap="none" normalizeH="0" baseline="0" dirty="0" bmk="_Toc140494448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PEO-S</a:t>
            </a:r>
            <a:r>
              <a:rPr kumimoji="0" lang="en-GB" altLang="es-ES" sz="900" b="0" i="0" u="none" strike="noStrike" cap="none" normalizeH="0" baseline="0" dirty="0" bmk="_Toc140494448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(red-circles) coatings on Mg3Zn0.4Ca alloys.</a:t>
            </a:r>
            <a:endParaRPr kumimoji="0" lang="en-GB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4059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AEF016DB-0AF7-6227-351E-DC8096AF6D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0241" name="Imagen 6">
            <a:extLst>
              <a:ext uri="{FF2B5EF4-FFF2-40B4-BE49-F238E27FC236}">
                <a16:creationId xmlns:a16="http://schemas.microsoft.com/office/drawing/2014/main" id="{E5631A31-A201-6832-A08D-FD5883F5E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9" b="853"/>
          <a:stretch>
            <a:fillRect/>
          </a:stretch>
        </p:blipFill>
        <p:spPr bwMode="auto">
          <a:xfrm>
            <a:off x="2456328" y="228600"/>
            <a:ext cx="6849035" cy="5469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AD1DF591-0611-BB77-61AF-7EA6AF7733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258" y="5754469"/>
            <a:ext cx="787548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s-ES" sz="1200" b="1" i="0" u="none" strike="noStrike" cap="none" normalizeH="0" baseline="0" dirty="0" bmk="_Toc140494457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10.</a:t>
            </a:r>
            <a:r>
              <a:rPr kumimoji="0" lang="en-GB" altLang="es-ES" sz="1200" b="0" i="0" u="none" strike="noStrike" cap="none" normalizeH="0" baseline="0" dirty="0" bmk="_Toc140494457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Equilibrium diagrams for (a) silicate species and (b) modified </a:t>
            </a:r>
            <a:r>
              <a:rPr kumimoji="0" lang="el-GR" altLang="es-ES" sz="1200" b="0" i="0" u="none" strike="noStrike" cap="none" normalizeH="0" baseline="0" dirty="0" bmk="_Toc140494457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kumimoji="0" lang="en-GB" altLang="es-ES" sz="1200" b="0" i="0" u="none" strike="noStrike" cap="none" normalizeH="0" baseline="0" dirty="0" bmk="_Toc140494457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-MEM solution in presence of hydrolysed silica species. (c) Solubility diagram for Mg species. Predominance area diagrams for (d) Ca and (e) Mg species in </a:t>
            </a:r>
            <a:r>
              <a:rPr kumimoji="0" lang="el-GR" altLang="es-ES" sz="1200" b="0" i="0" u="none" strike="noStrike" cap="none" normalizeH="0" baseline="0" dirty="0" bmk="_Toc140494457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kumimoji="0" lang="en-GB" altLang="es-ES" sz="1200" b="0" i="0" u="none" strike="noStrike" cap="none" normalizeH="0" baseline="0" dirty="0" bmk="_Toc140494457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-MEM.</a:t>
            </a:r>
            <a:endParaRPr kumimoji="0" lang="en-GB" altLang="es-E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712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873AA1B5-BECD-93B1-724A-A810DA581F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2049" name="Imagen 2">
            <a:extLst>
              <a:ext uri="{FF2B5EF4-FFF2-40B4-BE49-F238E27FC236}">
                <a16:creationId xmlns:a16="http://schemas.microsoft.com/office/drawing/2014/main" id="{253B8F55-EC25-3F96-05B2-2DC85B8797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028" y="413405"/>
            <a:ext cx="5558199" cy="5724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E59CDE79-FABF-8C97-C998-7CD909D4B3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6073" y="6138217"/>
            <a:ext cx="89198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s-E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kumimoji="0" lang="en-GB" altLang="es-ES" sz="12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igure </a:t>
            </a:r>
            <a:r>
              <a:rPr kumimoji="0" lang="en-GB" altLang="es-ES" sz="1200" b="1" i="0" u="none" strike="noStrike" cap="none" normalizeH="0" baseline="0" dirty="0" bmk="_Toc140494449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  <a:r>
              <a:rPr kumimoji="0" lang="en-GB" altLang="es-ES" sz="1200" b="0" i="0" u="none" strike="noStrike" cap="none" normalizeH="0" baseline="0" dirty="0" bmk="_Toc140494449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s-ES" sz="1200" b="0" i="0" u="none" strike="noStrike" cap="none" normalizeH="0" baseline="0" dirty="0" bmk="_Toc140494449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Secondary electron micrographs of </a:t>
            </a:r>
            <a:r>
              <a:rPr kumimoji="0" lang="en-GB" altLang="es-ES" sz="1200" b="0" i="0" u="none" strike="noStrike" cap="none" normalizeH="0" baseline="0" dirty="0" bmk="_Toc140494449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(a-c, g-</a:t>
            </a:r>
            <a:r>
              <a:rPr kumimoji="0" lang="en-GB" altLang="es-ES" sz="1200" b="0" i="0" u="none" strike="noStrike" cap="none" normalizeH="0" baseline="0" dirty="0" err="1" bmk="_Toc140494449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kumimoji="0" lang="en-GB" altLang="es-ES" sz="1200" b="0" i="0" u="none" strike="noStrike" cap="none" normalizeH="0" baseline="0" dirty="0" bmk="_Toc140494449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and cross-sectional (d-f, j-l) morphology of the (a-f) PEO-T and (g-l) PEO-S coatings produced on Mg3Zn0.4Ca alloys in: 300 s (a, d, g, j), 600 s ( b, e, h, k) and 900 s (c, f, </a:t>
            </a:r>
            <a:r>
              <a:rPr kumimoji="0" lang="en-GB" altLang="es-ES" sz="1200" b="0" i="0" u="none" strike="noStrike" cap="none" normalizeH="0" baseline="0" dirty="0" err="1" bmk="_Toc140494449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kumimoji="0" lang="en-GB" altLang="es-ES" sz="1200" b="0" i="0" u="none" strike="noStrike" cap="none" normalizeH="0" baseline="0" dirty="0" bmk="_Toc140494449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l).</a:t>
            </a:r>
            <a:endParaRPr kumimoji="0" lang="en-GB" altLang="es-E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196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6F99C579-6BF3-61E6-582C-D4F2C25C66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3073" name="Imagen 5">
            <a:extLst>
              <a:ext uri="{FF2B5EF4-FFF2-40B4-BE49-F238E27FC236}">
                <a16:creationId xmlns:a16="http://schemas.microsoft.com/office/drawing/2014/main" id="{53CCD320-EC25-B362-FF24-F6D1D08F9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790" y="676344"/>
            <a:ext cx="6076713" cy="4661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1EE5DF99-6BEF-AB08-B6DD-9589EDE656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5639" y="5337540"/>
            <a:ext cx="57413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s-E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kumimoji="0" lang="en-GB" altLang="es-ES" sz="12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igure </a:t>
            </a:r>
            <a:r>
              <a:rPr kumimoji="0" lang="en-GB" altLang="es-ES" sz="1200" b="1" i="0" u="none" strike="noStrike" cap="none" normalizeH="0" baseline="0" dirty="0" bmk="_Toc14049445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kumimoji="0" lang="en-GB" altLang="es-ES" sz="1200" b="0" i="0" u="none" strike="noStrike" cap="none" normalizeH="0" baseline="0" dirty="0" bmk="_Toc14049445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 micrographs of PEO-S coating acquired at 200 kV from different regions of barrier layer. (a) Lower magnifications, (b, c) higher magnifications and (c) detail of barrier layer of Figure 3 (b).</a:t>
            </a:r>
            <a:endParaRPr kumimoji="0" lang="en-GB" altLang="es-E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804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AE030D19-FA83-D818-1A64-AE43A77492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4097" name="Imagen 12">
            <a:extLst>
              <a:ext uri="{FF2B5EF4-FFF2-40B4-BE49-F238E27FC236}">
                <a16:creationId xmlns:a16="http://schemas.microsoft.com/office/drawing/2014/main" id="{B165867E-63AF-989A-409F-3494FD0F84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2" r="6796" b="3452"/>
          <a:stretch>
            <a:fillRect/>
          </a:stretch>
        </p:blipFill>
        <p:spPr bwMode="auto">
          <a:xfrm>
            <a:off x="786809" y="457200"/>
            <a:ext cx="11074081" cy="4964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41C6B049-2157-5830-6248-23CD46A13F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421443"/>
            <a:ext cx="12192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s-E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kumimoji="0" lang="en-GB" altLang="es-ES" sz="12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igure </a:t>
            </a:r>
            <a:r>
              <a:rPr kumimoji="0" lang="en-GB" altLang="es-ES" sz="1200" b="1" i="0" u="none" strike="noStrike" cap="none" normalizeH="0" baseline="0" dirty="0" bmk="_Toc14049445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</a:t>
            </a:r>
            <a:r>
              <a:rPr kumimoji="0" lang="en-GB" altLang="es-ES" sz="1200" b="0" i="0" u="none" strike="noStrike" cap="none" normalizeH="0" baseline="0" dirty="0" bmk="_Toc14049445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altLang="es-ES" sz="1200" b="0" i="0" u="none" strike="noStrike" cap="none" normalizeH="0" baseline="0" dirty="0" bmk="_Toc14049445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XRD patterns of (a) PEO-T and (b) PEO-S coatings on Mg3Zn0.4Ca alloy.</a:t>
            </a:r>
            <a:endParaRPr kumimoji="0" lang="en-GB" altLang="es-E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254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1C938EFF-C627-FD52-61F4-0BB8D00436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5121" name="Imagen 6">
            <a:extLst>
              <a:ext uri="{FF2B5EF4-FFF2-40B4-BE49-F238E27FC236}">
                <a16:creationId xmlns:a16="http://schemas.microsoft.com/office/drawing/2014/main" id="{1B2A29A5-3874-2F2D-7A32-39F191912F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3" t="9264" r="6866" b="4369"/>
          <a:stretch>
            <a:fillRect/>
          </a:stretch>
        </p:blipFill>
        <p:spPr bwMode="auto">
          <a:xfrm>
            <a:off x="637952" y="1477924"/>
            <a:ext cx="10704205" cy="4316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43A15179-3ECD-DA76-379F-8D8F0CFC2B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0147" y="5917272"/>
            <a:ext cx="69317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s-ES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kumimoji="0" lang="en-GB" altLang="es-ES" sz="9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igure </a:t>
            </a:r>
            <a:r>
              <a:rPr kumimoji="0" lang="en-GB" altLang="es-ES" sz="900" b="1" i="0" u="none" strike="noStrike" cap="none" normalizeH="0" baseline="0" dirty="0" bmk="_Toc140494452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</a:t>
            </a:r>
            <a:r>
              <a:rPr kumimoji="0" lang="en-GB" altLang="es-ES" sz="1600" b="0" i="0" u="none" strike="noStrike" cap="none" normalizeH="0" baseline="0" dirty="0" bmk="_Toc140494452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altLang="es-ES" sz="900" b="0" i="0" u="none" strike="noStrike" cap="none" normalizeH="0" baseline="0" dirty="0" bmk="_Toc140494452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Polarization curves of (a) PEO-T and (b) PEO-S coatings on </a:t>
            </a:r>
            <a:r>
              <a:rPr kumimoji="0" lang="en-GB" altLang="es-ES" sz="1200" b="0" i="0" u="none" strike="noStrike" cap="none" normalizeH="0" baseline="0" dirty="0" bmk="_Toc140494452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Mg3Zn0.4Ca</a:t>
            </a:r>
            <a:r>
              <a:rPr kumimoji="0" lang="en-GB" altLang="es-ES" sz="900" b="0" i="0" u="none" strike="noStrike" cap="none" normalizeH="0" baseline="0" dirty="0" bmk="_Toc140494452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alloy at 300, 600 and 900 s treatment time.</a:t>
            </a:r>
            <a:endParaRPr kumimoji="0" lang="en-GB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343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0F9B098F-C3B1-5A99-6D95-3FE9F229F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3" name="Objeto 2">
            <a:extLst>
              <a:ext uri="{FF2B5EF4-FFF2-40B4-BE49-F238E27FC236}">
                <a16:creationId xmlns:a16="http://schemas.microsoft.com/office/drawing/2014/main" id="{E9B15631-8251-E6DD-F17F-0BA95B6F05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3917696"/>
              </p:ext>
            </p:extLst>
          </p:nvPr>
        </p:nvGraphicFramePr>
        <p:xfrm>
          <a:off x="2381693" y="228600"/>
          <a:ext cx="6826102" cy="5661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5755270" imgH="4085617" progId="Origin50.Graph">
                  <p:embed/>
                </p:oleObj>
              </mc:Choice>
              <mc:Fallback>
                <p:oleObj name="Graph" r:id="rId2" imgW="5755270" imgH="4085617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219" r="11284" b="2975"/>
                      <a:stretch>
                        <a:fillRect/>
                      </a:stretch>
                    </p:blipFill>
                    <p:spPr bwMode="auto">
                      <a:xfrm>
                        <a:off x="2381693" y="228600"/>
                        <a:ext cx="6826102" cy="56611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5A8F0306-F908-2B3F-4456-AA1B99B808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999379"/>
            <a:ext cx="12192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s-ES" sz="900" b="1" i="0" u="none" strike="noStrike" cap="none" normalizeH="0" baseline="0" dirty="0" bmk="_Toc140494453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6.</a:t>
            </a:r>
            <a:r>
              <a:rPr kumimoji="0" lang="en-GB" altLang="es-ES" sz="1600" b="0" i="0" u="none" strike="noStrike" cap="none" normalizeH="0" baseline="0" dirty="0" bmk="_Toc140494453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altLang="es-ES" sz="900" b="0" i="0" u="none" strike="noStrike" cap="none" normalizeH="0" baseline="0" dirty="0" bmk="_Toc140494453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Scatter diagram of the total impedance modulus values for that substrate and the studied PEO </a:t>
            </a:r>
            <a:r>
              <a:rPr kumimoji="0" lang="en-GB" altLang="es-ES" sz="1200" b="0" i="0" u="none" strike="noStrike" cap="none" normalizeH="0" baseline="0" dirty="0" bmk="_Toc140494453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coatings</a:t>
            </a:r>
            <a:r>
              <a:rPr kumimoji="0" lang="en-GB" altLang="es-ES" sz="900" b="0" i="0" u="none" strike="noStrike" cap="none" normalizeH="0" baseline="0" dirty="0" bmk="_Toc140494453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en-GB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299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E407CE85-73E4-3814-E833-CE94A3DC73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7169" name="Imagen 2">
            <a:extLst>
              <a:ext uri="{FF2B5EF4-FFF2-40B4-BE49-F238E27FC236}">
                <a16:creationId xmlns:a16="http://schemas.microsoft.com/office/drawing/2014/main" id="{CE4C6CE9-8105-E932-439A-B2ED81429F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087" y="329609"/>
            <a:ext cx="7873862" cy="5773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B90D144C-42F4-3B57-FF2E-51BE4A7CDC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648" y="5962379"/>
            <a:ext cx="1082391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s-E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kumimoji="0" lang="en-GB" altLang="es-ES" sz="12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igure 7.</a:t>
            </a:r>
            <a:r>
              <a:rPr kumimoji="0" lang="en-GB" altLang="es-ES" sz="12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altLang="es-ES" sz="12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Nyquist and Bode plots of (a) PEO-T and (b) PEO-S coatings for Mg3Zn0.4Ca alloys after 1 h of immersion in α-MEM solutions at 37ºC. (c) Equivalent circuit used to fit EIS. Symbols - open for PEO-T and filled for-PEO-S coatings and colour associated to treatment time: black -300 s, red - 600 s and blue -900 s</a:t>
            </a:r>
            <a:r>
              <a:rPr kumimoji="0" lang="en-GB" altLang="es-E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en-GB" altLang="es-E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343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5ED1C387-1626-EA6C-1109-EA87BFF585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8193" name="Imagen 3">
            <a:extLst>
              <a:ext uri="{FF2B5EF4-FFF2-40B4-BE49-F238E27FC236}">
                <a16:creationId xmlns:a16="http://schemas.microsoft.com/office/drawing/2014/main" id="{0B60DD3C-CD76-80C5-0DF1-D9D747110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9" t="9367" b="6337"/>
          <a:stretch>
            <a:fillRect/>
          </a:stretch>
        </p:blipFill>
        <p:spPr bwMode="auto">
          <a:xfrm>
            <a:off x="825273" y="1275906"/>
            <a:ext cx="10654874" cy="4476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3708F587-DF13-9A2E-7085-6085952B10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123801"/>
            <a:ext cx="1230542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s-E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kumimoji="0" lang="en-GB" altLang="es-ES" sz="12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igure </a:t>
            </a:r>
            <a:r>
              <a:rPr kumimoji="0" lang="en-GB" altLang="es-ES" sz="1200" b="1" i="0" u="none" strike="noStrike" cap="none" normalizeH="0" baseline="0" dirty="0" bmk="_Toc140494455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8.</a:t>
            </a:r>
            <a:r>
              <a:rPr kumimoji="0" lang="en-GB" altLang="es-ES" sz="1200" b="0" i="0" u="none" strike="noStrike" cap="none" normalizeH="0" baseline="0" dirty="0" bmk="_Toc140494455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altLang="es-ES" sz="1200" b="0" i="0" u="none" strike="noStrike" cap="none" normalizeH="0" baseline="0" dirty="0" bmk="_Toc140494455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Hydrogen evolution of PEO-T and PEO-S coatings for the alloy in inorganic α-MEM solution at 37ºC controlling pH at 7.4: (a) for 120 h; (b) amplification for the initial 3 h.</a:t>
            </a:r>
            <a:endParaRPr kumimoji="0" lang="en-GB" altLang="es-E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372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B4D9E681-D9C0-10CC-A799-4A100454E6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9217" name="Imagen 12">
            <a:extLst>
              <a:ext uri="{FF2B5EF4-FFF2-40B4-BE49-F238E27FC236}">
                <a16:creationId xmlns:a16="http://schemas.microsoft.com/office/drawing/2014/main" id="{37687579-5091-D37A-B37B-60C0E733B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739" y="457200"/>
            <a:ext cx="9124631" cy="5301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1CDD517C-E7CD-5163-5D15-273B6ABE7C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3671" y="5758482"/>
            <a:ext cx="912166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s-E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kumimoji="0" lang="en-GB" altLang="es-ES" sz="12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igure </a:t>
            </a:r>
            <a:r>
              <a:rPr kumimoji="0" lang="en-GB" altLang="es-ES" sz="1200" b="1" i="0" u="none" strike="noStrike" cap="none" normalizeH="0" baseline="0" dirty="0" bmk="_Toc140494456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9.</a:t>
            </a:r>
            <a:r>
              <a:rPr kumimoji="0" lang="en-GB" altLang="es-ES" sz="1200" b="0" i="0" u="none" strike="noStrike" cap="none" normalizeH="0" baseline="0" dirty="0" bmk="_Toc140494456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(a, e) </a:t>
            </a:r>
            <a:r>
              <a:rPr kumimoji="0" lang="en-GB" altLang="es-ES" sz="1200" b="0" i="0" u="none" strike="noStrike" cap="none" normalizeH="0" baseline="0" dirty="0" bmk="_Toc140494456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Macrographs and cross-section of (b, c) PEO-T and (f, g) PEO-S coatings for Mg3Zn0.4Ca after 5 days of immersion in modified </a:t>
            </a:r>
            <a:r>
              <a:rPr kumimoji="0" lang="el-GR" altLang="es-ES" sz="1200" b="0" i="0" u="none" strike="noStrike" cap="none" normalizeH="0" baseline="0" dirty="0" bmk="_Toc140494456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</a:t>
            </a:r>
            <a:r>
              <a:rPr kumimoji="0" lang="en-GB" altLang="es-ES" sz="1200" b="0" i="0" u="none" strike="noStrike" cap="none" normalizeH="0" baseline="0" dirty="0" bmk="_Toc140494456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-MEM solution. (d, h) EDS analysis (at. %) of PEO-T and PEO-S after H</a:t>
            </a:r>
            <a:r>
              <a:rPr kumimoji="0" lang="en-GB" altLang="es-ES" sz="1200" b="0" i="0" u="none" strike="noStrike" cap="none" normalizeH="0" baseline="-30000" dirty="0" bmk="_Toc140494456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en-GB" altLang="es-ES" sz="1200" b="0" i="0" u="none" strike="noStrike" cap="none" normalizeH="0" baseline="0" dirty="0" bmk="_Toc140494456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evolution test.</a:t>
            </a:r>
            <a:endParaRPr kumimoji="0" lang="en-GB" altLang="es-E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6882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447</Words>
  <Application>Microsoft Office PowerPoint</Application>
  <PresentationFormat>Panorámica</PresentationFormat>
  <Paragraphs>10</Paragraphs>
  <Slides>10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Tema de Office</vt:lpstr>
      <vt:lpstr>Origin Graph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LARA MORENO TURIEGANO</dc:creator>
  <cp:lastModifiedBy>LARA MORENO TURIEGANO</cp:lastModifiedBy>
  <cp:revision>1</cp:revision>
  <dcterms:created xsi:type="dcterms:W3CDTF">2023-12-13T10:49:54Z</dcterms:created>
  <dcterms:modified xsi:type="dcterms:W3CDTF">2023-12-13T10:55:53Z</dcterms:modified>
</cp:coreProperties>
</file>