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79" r:id="rId2"/>
    <p:sldId id="269" r:id="rId3"/>
    <p:sldId id="264" r:id="rId4"/>
    <p:sldId id="266" r:id="rId5"/>
    <p:sldId id="271" r:id="rId6"/>
    <p:sldId id="272" r:id="rId7"/>
    <p:sldId id="274" r:id="rId8"/>
    <p:sldId id="270" r:id="rId9"/>
    <p:sldId id="275" r:id="rId10"/>
    <p:sldId id="277" r:id="rId11"/>
    <p:sldId id="278" r:id="rId12"/>
    <p:sldId id="268" r:id="rId1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RLA BARRIO ROMERA" initials="CBR" lastIdx="1" clrIdx="0">
    <p:extLst>
      <p:ext uri="{19B8F6BF-5375-455C-9EA6-DF929625EA0E}">
        <p15:presenceInfo xmlns:p15="http://schemas.microsoft.com/office/powerpoint/2012/main" userId="CARLA BARRIO ROMER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964" autoAdjust="0"/>
    <p:restoredTop sz="89957" autoAdjust="0"/>
  </p:normalViewPr>
  <p:slideViewPr>
    <p:cSldViewPr>
      <p:cViewPr varScale="1">
        <p:scale>
          <a:sx n="67" d="100"/>
          <a:sy n="67" d="100"/>
        </p:scale>
        <p:origin x="1620"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1B5253-556F-4B53-89B8-03EDEFA748DF}" type="datetimeFigureOut">
              <a:rPr lang="es-ES" smtClean="0"/>
              <a:t>29/03/2021</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345F69-A73D-402A-B048-005CC3C3DC0E}" type="slidenum">
              <a:rPr lang="es-ES" smtClean="0"/>
              <a:t>‹Nº›</a:t>
            </a:fld>
            <a:endParaRPr lang="es-ES"/>
          </a:p>
        </p:txBody>
      </p:sp>
    </p:spTree>
    <p:extLst>
      <p:ext uri="{BB962C8B-B14F-4D97-AF65-F5344CB8AC3E}">
        <p14:creationId xmlns:p14="http://schemas.microsoft.com/office/powerpoint/2010/main" val="3594617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http://eige.europa.eu/sites/default/files/documents/ti_pubpdf_mh0417543esn_pdfweb_20171026164000.pdf"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mailto:http://eige.europa.eu/sites/default/files/documents/ti_pubpdf_mh0417543esn_pdfweb_20171026164000.pdf"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En</a:t>
            </a:r>
            <a:r>
              <a:rPr lang="es-ES" sz="1200" kern="1200" baseline="0" dirty="0">
                <a:solidFill>
                  <a:schemeClr val="tx1"/>
                </a:solidFill>
                <a:effectLst/>
                <a:latin typeface="+mn-lt"/>
                <a:ea typeface="+mn-ea"/>
                <a:cs typeface="+mn-cs"/>
              </a:rPr>
              <a:t> </a:t>
            </a:r>
            <a:r>
              <a:rPr lang="es-ES" sz="1200" kern="1200" dirty="0">
                <a:solidFill>
                  <a:schemeClr val="tx1"/>
                </a:solidFill>
                <a:effectLst/>
                <a:latin typeface="+mn-lt"/>
                <a:ea typeface="+mn-ea"/>
                <a:cs typeface="+mn-cs"/>
              </a:rPr>
              <a:t>el momento actual, y según el </a:t>
            </a:r>
            <a:r>
              <a:rPr lang="es-ES" sz="1200" u="sng" kern="1200" dirty="0">
                <a:solidFill>
                  <a:schemeClr val="tx1"/>
                </a:solidFill>
                <a:effectLst/>
                <a:latin typeface="+mn-lt"/>
                <a:ea typeface="+mn-ea"/>
                <a:cs typeface="+mn-cs"/>
                <a:hlinkClick r:id="rId3"/>
              </a:rPr>
              <a:t>Instituto Europeo de Igualdad de Género (EIGE)</a:t>
            </a:r>
            <a:r>
              <a:rPr lang="es-ES" sz="1200" kern="1200" dirty="0">
                <a:solidFill>
                  <a:schemeClr val="tx1"/>
                </a:solidFill>
                <a:effectLst/>
                <a:latin typeface="+mn-lt"/>
                <a:ea typeface="+mn-ea"/>
                <a:cs typeface="+mn-cs"/>
              </a:rPr>
              <a:t> </a:t>
            </a:r>
            <a:r>
              <a:rPr lang="es-ES" sz="1200" i="1" kern="1200" dirty="0">
                <a:solidFill>
                  <a:schemeClr val="tx1"/>
                </a:solidFill>
                <a:effectLst/>
                <a:latin typeface="+mn-lt"/>
                <a:ea typeface="+mn-ea"/>
                <a:cs typeface="+mn-cs"/>
              </a:rPr>
              <a:t>Las violencias de género en línea son un </a:t>
            </a:r>
            <a:r>
              <a:rPr lang="es-ES" sz="1200" kern="1200" dirty="0">
                <a:solidFill>
                  <a:schemeClr val="tx1"/>
                </a:solidFill>
                <a:effectLst/>
                <a:latin typeface="+mn-lt"/>
                <a:ea typeface="+mn-ea"/>
                <a:cs typeface="+mn-cs"/>
              </a:rPr>
              <a:t>problema creciente,</a:t>
            </a:r>
            <a:r>
              <a:rPr lang="es-ES" sz="1200" kern="1200" baseline="0" dirty="0">
                <a:solidFill>
                  <a:schemeClr val="tx1"/>
                </a:solidFill>
                <a:effectLst/>
                <a:latin typeface="+mn-lt"/>
                <a:ea typeface="+mn-ea"/>
                <a:cs typeface="+mn-cs"/>
              </a:rPr>
              <a:t> una pandemia</a:t>
            </a:r>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Algunos conceptos sobre esta realidad</a:t>
            </a:r>
            <a:r>
              <a:rPr lang="es-ES" sz="1200" kern="1200" baseline="0" dirty="0">
                <a:solidFill>
                  <a:schemeClr val="tx1"/>
                </a:solidFill>
                <a:effectLst/>
                <a:latin typeface="+mn-lt"/>
                <a:ea typeface="+mn-ea"/>
                <a:cs typeface="+mn-cs"/>
              </a:rPr>
              <a:t> son los </a:t>
            </a:r>
            <a:r>
              <a:rPr lang="es-ES" sz="1200" kern="1200" dirty="0">
                <a:solidFill>
                  <a:schemeClr val="tx1"/>
                </a:solidFill>
                <a:effectLst/>
                <a:latin typeface="+mn-lt"/>
                <a:ea typeface="+mn-ea"/>
                <a:cs typeface="+mn-cs"/>
              </a:rPr>
              <a:t>“violencia de género online”, “acoso y violencia sexual online” o ”</a:t>
            </a:r>
            <a:r>
              <a:rPr lang="es-ES" sz="1200" kern="1200" dirty="0" err="1">
                <a:solidFill>
                  <a:schemeClr val="tx1"/>
                </a:solidFill>
                <a:effectLst/>
                <a:latin typeface="+mn-lt"/>
                <a:ea typeface="+mn-ea"/>
                <a:cs typeface="+mn-cs"/>
              </a:rPr>
              <a:t>ciberodio</a:t>
            </a:r>
            <a:r>
              <a:rPr lang="es-ES" sz="1200" kern="1200" dirty="0">
                <a:solidFill>
                  <a:schemeClr val="tx1"/>
                </a:solidFill>
                <a:effectLst/>
                <a:latin typeface="+mn-lt"/>
                <a:ea typeface="+mn-ea"/>
                <a:cs typeface="+mn-cs"/>
              </a:rPr>
              <a:t> de género”, </a:t>
            </a:r>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Frecuentemente, esos actos de odio</a:t>
            </a:r>
            <a:r>
              <a:rPr lang="es-ES" sz="1200" i="1" kern="1200" dirty="0">
                <a:solidFill>
                  <a:schemeClr val="tx1"/>
                </a:solidFill>
                <a:effectLst/>
                <a:latin typeface="+mn-lt"/>
                <a:ea typeface="+mn-ea"/>
                <a:cs typeface="+mn-cs"/>
              </a:rPr>
              <a:t> </a:t>
            </a:r>
            <a:r>
              <a:rPr lang="es-ES" sz="1200" kern="1200" dirty="0">
                <a:solidFill>
                  <a:schemeClr val="tx1"/>
                </a:solidFill>
                <a:effectLst/>
                <a:latin typeface="+mn-lt"/>
                <a:ea typeface="+mn-ea"/>
                <a:cs typeface="+mn-cs"/>
              </a:rPr>
              <a:t>en los nuevos medios digitales convergen y se retroalimentan con otros que se producen en los medios tradicionales, creándose así casos de misoginia </a:t>
            </a:r>
            <a:r>
              <a:rPr lang="es-ES" sz="1200" i="1" kern="1200" dirty="0">
                <a:solidFill>
                  <a:schemeClr val="tx1"/>
                </a:solidFill>
                <a:effectLst/>
                <a:latin typeface="+mn-lt"/>
                <a:ea typeface="+mn-ea"/>
                <a:cs typeface="+mn-cs"/>
              </a:rPr>
              <a:t>online</a:t>
            </a:r>
            <a:r>
              <a:rPr lang="es-ES" sz="1200" kern="1200" dirty="0">
                <a:solidFill>
                  <a:schemeClr val="tx1"/>
                </a:solidFill>
                <a:effectLst/>
                <a:latin typeface="+mn-lt"/>
                <a:ea typeface="+mn-ea"/>
                <a:cs typeface="+mn-cs"/>
              </a:rPr>
              <a:t> en espacios mixtos (a los que aludiremos como “realidades híbridas”).</a:t>
            </a:r>
          </a:p>
          <a:p>
            <a:r>
              <a:rPr lang="es-ES" sz="1200" kern="1200" dirty="0">
                <a:solidFill>
                  <a:schemeClr val="tx1"/>
                </a:solidFill>
                <a:effectLst/>
                <a:latin typeface="+mn-lt"/>
                <a:ea typeface="+mn-ea"/>
                <a:cs typeface="+mn-cs"/>
              </a:rPr>
              <a:t>El binomio entre lo físico y lo virtual (offline-online) ha dado paso así a otras posibilidades intermedias que se dan en el encuentro entre ambos planos.</a:t>
            </a:r>
          </a:p>
          <a:p>
            <a:r>
              <a:rPr lang="es-ES" sz="1200" kern="1200" dirty="0">
                <a:solidFill>
                  <a:schemeClr val="tx1"/>
                </a:solidFill>
                <a:effectLst/>
                <a:latin typeface="+mn-lt"/>
                <a:ea typeface="+mn-ea"/>
                <a:cs typeface="+mn-cs"/>
              </a:rPr>
              <a:t>Se generan relaciones y problemáticas que ninguno de estos dos elementos, por separado, nos permitirían advertir. Por ello, se crean realidades intermedias, mixtas, o híbridas que se constituyen y retroalimentan entre sí.</a:t>
            </a:r>
          </a:p>
          <a:p>
            <a:endParaRPr lang="es-ES" dirty="0"/>
          </a:p>
        </p:txBody>
      </p:sp>
      <p:sp>
        <p:nvSpPr>
          <p:cNvPr id="4" name="3 Marcador de número de diapositiva"/>
          <p:cNvSpPr>
            <a:spLocks noGrp="1"/>
          </p:cNvSpPr>
          <p:nvPr>
            <p:ph type="sldNum" sz="quarter" idx="10"/>
          </p:nvPr>
        </p:nvSpPr>
        <p:spPr/>
        <p:txBody>
          <a:bodyPr/>
          <a:lstStyle/>
          <a:p>
            <a:fld id="{7C345F69-A73D-402A-B048-005CC3C3DC0E}" type="slidenum">
              <a:rPr lang="es-ES" smtClean="0"/>
              <a:t>1</a:t>
            </a:fld>
            <a:endParaRPr lang="es-ES"/>
          </a:p>
        </p:txBody>
      </p:sp>
    </p:spTree>
    <p:extLst>
      <p:ext uri="{BB962C8B-B14F-4D97-AF65-F5344CB8AC3E}">
        <p14:creationId xmlns:p14="http://schemas.microsoft.com/office/powerpoint/2010/main" val="5301597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_tradnl" sz="1200" kern="1200" dirty="0">
                <a:solidFill>
                  <a:schemeClr val="tx1"/>
                </a:solidFill>
                <a:effectLst/>
                <a:latin typeface="+mn-lt"/>
                <a:ea typeface="+mn-ea"/>
                <a:cs typeface="+mn-cs"/>
              </a:rPr>
              <a:t>Pero, como</a:t>
            </a:r>
            <a:r>
              <a:rPr lang="es-ES_tradnl" sz="1200" kern="1200" baseline="0" dirty="0">
                <a:solidFill>
                  <a:schemeClr val="tx1"/>
                </a:solidFill>
                <a:effectLst/>
                <a:latin typeface="+mn-lt"/>
                <a:ea typeface="+mn-ea"/>
                <a:cs typeface="+mn-cs"/>
              </a:rPr>
              <a:t> hemos señalado anteriormente, </a:t>
            </a:r>
            <a:r>
              <a:rPr lang="es-ES_tradnl" sz="1200" u="sng" kern="1200" dirty="0">
                <a:solidFill>
                  <a:schemeClr val="tx1"/>
                </a:solidFill>
                <a:effectLst/>
                <a:latin typeface="+mn-lt"/>
                <a:ea typeface="+mn-ea"/>
                <a:cs typeface="+mn-cs"/>
              </a:rPr>
              <a:t>la tecnología no es neutral.</a:t>
            </a:r>
            <a:r>
              <a:rPr lang="es-ES_tradnl" sz="1200" kern="1200" dirty="0">
                <a:solidFill>
                  <a:schemeClr val="tx1"/>
                </a:solidFill>
                <a:effectLst/>
                <a:latin typeface="+mn-lt"/>
                <a:ea typeface="+mn-ea"/>
                <a:cs typeface="+mn-cs"/>
              </a:rPr>
              <a:t> Además de conocer, reconocer y nombrar el problema, en</a:t>
            </a:r>
            <a:r>
              <a:rPr lang="es-ES_tradnl" sz="1200" kern="1200" baseline="0" dirty="0">
                <a:solidFill>
                  <a:schemeClr val="tx1"/>
                </a:solidFill>
                <a:effectLst/>
                <a:latin typeface="+mn-lt"/>
                <a:ea typeface="+mn-ea"/>
                <a:cs typeface="+mn-cs"/>
              </a:rPr>
              <a:t> una </a:t>
            </a:r>
            <a:r>
              <a:rPr lang="es-ES_tradnl" sz="1200" b="1" kern="1200" baseline="0" dirty="0">
                <a:solidFill>
                  <a:schemeClr val="tx1"/>
                </a:solidFill>
                <a:effectLst/>
                <a:latin typeface="+mn-lt"/>
                <a:ea typeface="+mn-ea"/>
                <a:cs typeface="+mn-cs"/>
              </a:rPr>
              <a:t>segunda etapa</a:t>
            </a:r>
            <a:r>
              <a:rPr lang="es-ES_tradnl" sz="1200" b="1" kern="1200" dirty="0">
                <a:solidFill>
                  <a:schemeClr val="tx1"/>
                </a:solidFill>
                <a:effectLst/>
                <a:latin typeface="+mn-lt"/>
                <a:ea typeface="+mn-ea"/>
                <a:cs typeface="+mn-cs"/>
              </a:rPr>
              <a:t> debemos aprender a detectar lo oculto, lo que aparentemente no existe.</a:t>
            </a:r>
            <a:r>
              <a:rPr lang="es-ES_tradnl" sz="1200" kern="1200" dirty="0">
                <a:solidFill>
                  <a:schemeClr val="tx1"/>
                </a:solidFill>
                <a:effectLst/>
                <a:latin typeface="+mn-lt"/>
                <a:ea typeface="+mn-ea"/>
                <a:cs typeface="+mn-cs"/>
              </a:rPr>
              <a:t> Al igual que el hilo musical de los establecimientos comerciales no es casual (no es lo mismo la música clásica que suena en una librería, que la música tecno de una tienda de ropa joven…) sino que está pensado para mejorar y motivar diferentes experiencias de compra, los entornos digitales (redes sociales, mensajería, </a:t>
            </a:r>
            <a:r>
              <a:rPr lang="es-ES_tradnl" sz="1200" kern="1200" dirty="0" err="1">
                <a:solidFill>
                  <a:schemeClr val="tx1"/>
                </a:solidFill>
                <a:effectLst/>
                <a:latin typeface="+mn-lt"/>
                <a:ea typeface="+mn-ea"/>
                <a:cs typeface="+mn-cs"/>
              </a:rPr>
              <a:t>apps</a:t>
            </a:r>
            <a:r>
              <a:rPr lang="es-ES_tradnl" sz="1200" kern="1200" dirty="0">
                <a:solidFill>
                  <a:schemeClr val="tx1"/>
                </a:solidFill>
                <a:effectLst/>
                <a:latin typeface="+mn-lt"/>
                <a:ea typeface="+mn-ea"/>
                <a:cs typeface="+mn-cs"/>
              </a:rPr>
              <a:t> de citas, foros, etc.) están diseñados de tal forma que </a:t>
            </a:r>
            <a:r>
              <a:rPr lang="es-ES_tradnl" sz="1200" u="sng" kern="1200" dirty="0">
                <a:solidFill>
                  <a:schemeClr val="tx1"/>
                </a:solidFill>
                <a:effectLst/>
                <a:latin typeface="+mn-lt"/>
                <a:ea typeface="+mn-ea"/>
                <a:cs typeface="+mn-cs"/>
              </a:rPr>
              <a:t>pueden facilitar, incitar o prevenir las violencias de género y abusos sexuales</a:t>
            </a:r>
            <a:r>
              <a:rPr lang="es-ES_tradnl" sz="1200" kern="1200" dirty="0">
                <a:solidFill>
                  <a:schemeClr val="tx1"/>
                </a:solidFill>
                <a:effectLst/>
                <a:latin typeface="+mn-lt"/>
                <a:ea typeface="+mn-ea"/>
                <a:cs typeface="+mn-cs"/>
              </a:rPr>
              <a:t>. </a:t>
            </a:r>
            <a:r>
              <a:rPr lang="es-ES_tradnl" sz="1200" b="1" kern="1200" dirty="0">
                <a:solidFill>
                  <a:schemeClr val="tx1"/>
                </a:solidFill>
                <a:effectLst/>
                <a:latin typeface="+mn-lt"/>
                <a:ea typeface="+mn-ea"/>
                <a:cs typeface="+mn-cs"/>
              </a:rPr>
              <a:t>DETECTAR</a:t>
            </a:r>
            <a:r>
              <a:rPr lang="es-ES_tradnl" sz="1200" kern="1200" dirty="0">
                <a:solidFill>
                  <a:schemeClr val="tx1"/>
                </a:solidFill>
                <a:effectLst/>
                <a:latin typeface="+mn-lt"/>
                <a:ea typeface="+mn-ea"/>
                <a:cs typeface="+mn-cs"/>
              </a:rPr>
              <a:t> esos diseños y funcionalidades puede evitar determinados comportamientos y advertir sobre algunos riesgos. </a:t>
            </a:r>
            <a:endParaRPr lang="es-ES" sz="1200" kern="1200" dirty="0">
              <a:solidFill>
                <a:schemeClr val="tx1"/>
              </a:solidFill>
              <a:effectLst/>
              <a:latin typeface="+mn-lt"/>
              <a:ea typeface="+mn-ea"/>
              <a:cs typeface="+mn-cs"/>
            </a:endParaRPr>
          </a:p>
          <a:p>
            <a:endParaRPr lang="es-ES" sz="1200" u="sng" kern="1200" dirty="0">
              <a:solidFill>
                <a:schemeClr val="tx1"/>
              </a:solidFill>
              <a:effectLst/>
              <a:latin typeface="+mn-lt"/>
              <a:ea typeface="+mn-ea"/>
              <a:cs typeface="+mn-cs"/>
            </a:endParaRPr>
          </a:p>
          <a:p>
            <a:endParaRPr lang="es-ES" sz="1200" u="sng" kern="1200" dirty="0">
              <a:solidFill>
                <a:schemeClr val="tx1"/>
              </a:solidFill>
              <a:effectLst/>
              <a:latin typeface="+mn-lt"/>
              <a:ea typeface="+mn-ea"/>
              <a:cs typeface="+mn-cs"/>
            </a:endParaRPr>
          </a:p>
          <a:p>
            <a:endParaRPr lang="es-ES" sz="1200" u="sng" kern="1200" dirty="0">
              <a:solidFill>
                <a:schemeClr val="tx1"/>
              </a:solidFill>
              <a:effectLst/>
              <a:latin typeface="+mn-lt"/>
              <a:ea typeface="+mn-ea"/>
              <a:cs typeface="+mn-cs"/>
            </a:endParaRPr>
          </a:p>
          <a:p>
            <a:r>
              <a:rPr lang="es-ES" sz="1200" u="sng" kern="1200" dirty="0">
                <a:solidFill>
                  <a:schemeClr val="tx1"/>
                </a:solidFill>
                <a:effectLst/>
                <a:latin typeface="+mn-lt"/>
                <a:ea typeface="+mn-ea"/>
                <a:cs typeface="+mn-cs"/>
              </a:rPr>
              <a:t>En un segundo lugar</a:t>
            </a:r>
            <a:r>
              <a:rPr lang="es-ES" sz="1200" b="1" kern="1200" dirty="0">
                <a:solidFill>
                  <a:schemeClr val="tx1"/>
                </a:solidFill>
                <a:effectLst/>
                <a:latin typeface="+mn-lt"/>
                <a:ea typeface="+mn-ea"/>
                <a:cs typeface="+mn-cs"/>
              </a:rPr>
              <a:t> </a:t>
            </a:r>
            <a:r>
              <a:rPr lang="es-ES" sz="1200" kern="1200" dirty="0">
                <a:solidFill>
                  <a:schemeClr val="tx1"/>
                </a:solidFill>
                <a:effectLst/>
                <a:latin typeface="+mn-lt"/>
                <a:ea typeface="+mn-ea"/>
                <a:cs typeface="+mn-cs"/>
              </a:rPr>
              <a:t>procederemos al análisis detallado de los entornos digitales en los que tuvieron lugar las principales agresiones identificadas en la fase anterior. Para ello recurriremos a una perspectiva de corte etnográfica aplicada a una muestra de entornos digitales donde ocurrieron determinados abusos y violencias.</a:t>
            </a:r>
          </a:p>
          <a:p>
            <a:r>
              <a:rPr lang="es-ES" sz="1200" kern="1200" dirty="0">
                <a:solidFill>
                  <a:schemeClr val="tx1"/>
                </a:solidFill>
                <a:effectLst/>
                <a:latin typeface="+mn-lt"/>
                <a:ea typeface="+mn-ea"/>
                <a:cs typeface="+mn-cs"/>
              </a:rPr>
              <a:t>En esta segunda fase identificaremos las </a:t>
            </a:r>
            <a:r>
              <a:rPr lang="es-ES" sz="1200" u="sng" kern="1200" dirty="0">
                <a:solidFill>
                  <a:schemeClr val="tx1"/>
                </a:solidFill>
                <a:effectLst/>
                <a:latin typeface="+mn-lt"/>
                <a:ea typeface="+mn-ea"/>
                <a:cs typeface="+mn-cs"/>
              </a:rPr>
              <a:t>características, recursos, disposiciones o, en definitiva, diseño estructural de las redes, foros, aplicación, plataformas o combinación de estos entornos que dieron lugar a las agresiones consideradas</a:t>
            </a:r>
            <a:r>
              <a:rPr lang="es-ES" sz="1200" kern="1200" dirty="0">
                <a:solidFill>
                  <a:schemeClr val="tx1"/>
                </a:solidFill>
                <a:effectLst/>
                <a:latin typeface="+mn-lt"/>
                <a:ea typeface="+mn-ea"/>
                <a:cs typeface="+mn-cs"/>
              </a:rPr>
              <a:t>. El objetivo principal de esta segunda fase es identificar en esta muestra de entornos seleccionados </a:t>
            </a:r>
            <a:r>
              <a:rPr lang="es-ES" sz="1200" u="sng" kern="1200" dirty="0">
                <a:solidFill>
                  <a:schemeClr val="tx1"/>
                </a:solidFill>
                <a:effectLst/>
                <a:latin typeface="+mn-lt"/>
                <a:ea typeface="+mn-ea"/>
                <a:cs typeface="+mn-cs"/>
              </a:rPr>
              <a:t>posibles disposiciones o conjunto de elementos que predisponga a conductas abusivas</a:t>
            </a:r>
            <a:r>
              <a:rPr lang="es-ES" sz="1200" kern="1200" dirty="0">
                <a:solidFill>
                  <a:schemeClr val="tx1"/>
                </a:solidFill>
                <a:effectLst/>
                <a:latin typeface="+mn-lt"/>
                <a:ea typeface="+mn-ea"/>
                <a:cs typeface="+mn-cs"/>
              </a:rPr>
              <a:t>. Para ello nos serviremos de trabajos previos afines a lo que se conoce como la arqueología de los medios (véase como ejemplo Gordo y </a:t>
            </a:r>
            <a:r>
              <a:rPr lang="es-ES" sz="1200" kern="1200" dirty="0" err="1">
                <a:solidFill>
                  <a:schemeClr val="tx1"/>
                </a:solidFill>
                <a:effectLst/>
                <a:latin typeface="+mn-lt"/>
                <a:ea typeface="+mn-ea"/>
                <a:cs typeface="+mn-cs"/>
              </a:rPr>
              <a:t>Megías</a:t>
            </a:r>
            <a:r>
              <a:rPr lang="es-ES" sz="1200" kern="1200" dirty="0">
                <a:solidFill>
                  <a:schemeClr val="tx1"/>
                </a:solidFill>
                <a:effectLst/>
                <a:latin typeface="+mn-lt"/>
                <a:ea typeface="+mn-ea"/>
                <a:cs typeface="+mn-cs"/>
              </a:rPr>
              <a:t>, 2005) y que más tarde daría lugar a nuestro interés por perspectivas más afines a la etnografía virtual o </a:t>
            </a:r>
            <a:r>
              <a:rPr lang="es-ES" sz="1200" kern="1200" dirty="0" err="1">
                <a:solidFill>
                  <a:schemeClr val="tx1"/>
                </a:solidFill>
                <a:effectLst/>
                <a:latin typeface="+mn-lt"/>
                <a:ea typeface="+mn-ea"/>
                <a:cs typeface="+mn-cs"/>
              </a:rPr>
              <a:t>netnografía</a:t>
            </a:r>
            <a:r>
              <a:rPr lang="es-ES" sz="1200" kern="1200" dirty="0">
                <a:solidFill>
                  <a:schemeClr val="tx1"/>
                </a:solidFill>
                <a:effectLst/>
                <a:latin typeface="+mn-lt"/>
                <a:ea typeface="+mn-ea"/>
                <a:cs typeface="+mn-cs"/>
              </a:rPr>
              <a:t> (trabajos realizados durante la última década para distintas empresas, organismos independientes y proyectos de investigación competitivos I+D). </a:t>
            </a:r>
          </a:p>
          <a:p>
            <a:endParaRPr lang="es-ES" sz="1200" kern="1200" dirty="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7C345F69-A73D-402A-B048-005CC3C3DC0E}" type="slidenum">
              <a:rPr lang="es-ES" smtClean="0"/>
              <a:t>10</a:t>
            </a:fld>
            <a:endParaRPr lang="es-ES"/>
          </a:p>
        </p:txBody>
      </p:sp>
    </p:spTree>
    <p:extLst>
      <p:ext uri="{BB962C8B-B14F-4D97-AF65-F5344CB8AC3E}">
        <p14:creationId xmlns:p14="http://schemas.microsoft.com/office/powerpoint/2010/main" val="29286922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lvl="0"/>
            <a:r>
              <a:rPr lang="es-ES_tradnl" sz="1200" kern="1200" dirty="0">
                <a:solidFill>
                  <a:schemeClr val="tx1"/>
                </a:solidFill>
                <a:effectLst/>
                <a:latin typeface="+mn-lt"/>
                <a:ea typeface="+mn-ea"/>
                <a:cs typeface="+mn-cs"/>
              </a:rPr>
              <a:t>Esos aprendizajes deberían ir destinados a </a:t>
            </a:r>
            <a:r>
              <a:rPr lang="es-ES_tradnl" sz="1200" b="1" u="sng" kern="1200" dirty="0">
                <a:solidFill>
                  <a:schemeClr val="tx1"/>
                </a:solidFill>
                <a:effectLst/>
                <a:latin typeface="+mn-lt"/>
                <a:ea typeface="+mn-ea"/>
                <a:cs typeface="+mn-cs"/>
              </a:rPr>
              <a:t>SENSIBILIZAR</a:t>
            </a:r>
            <a:r>
              <a:rPr lang="es-ES_tradnl" sz="1200" kern="1200" dirty="0">
                <a:solidFill>
                  <a:schemeClr val="tx1"/>
                </a:solidFill>
                <a:effectLst/>
                <a:latin typeface="+mn-lt"/>
                <a:ea typeface="+mn-ea"/>
                <a:cs typeface="+mn-cs"/>
              </a:rPr>
              <a:t> a las y los jóvenes para que </a:t>
            </a:r>
            <a:r>
              <a:rPr lang="es-ES_tradnl" sz="1200" b="1" kern="1200" dirty="0">
                <a:solidFill>
                  <a:schemeClr val="tx1"/>
                </a:solidFill>
                <a:effectLst/>
                <a:latin typeface="+mn-lt"/>
                <a:ea typeface="+mn-ea"/>
                <a:cs typeface="+mn-cs"/>
              </a:rPr>
              <a:t>HABITEN</a:t>
            </a:r>
            <a:r>
              <a:rPr lang="es-ES_tradnl" sz="1200" kern="1200" dirty="0">
                <a:solidFill>
                  <a:schemeClr val="tx1"/>
                </a:solidFill>
                <a:effectLst/>
                <a:latin typeface="+mn-lt"/>
                <a:ea typeface="+mn-ea"/>
                <a:cs typeface="+mn-cs"/>
              </a:rPr>
              <a:t> ambientes digitales seguros y libres de </a:t>
            </a:r>
            <a:r>
              <a:rPr lang="es-ES_tradnl" sz="1200" u="sng" kern="1200" dirty="0">
                <a:solidFill>
                  <a:schemeClr val="tx1"/>
                </a:solidFill>
                <a:effectLst/>
                <a:latin typeface="+mn-lt"/>
                <a:ea typeface="+mn-ea"/>
                <a:cs typeface="+mn-cs"/>
              </a:rPr>
              <a:t>violencias de género y abusos sexuales online (VGASO). </a:t>
            </a:r>
            <a:endParaRPr lang="es-ES" sz="1200" kern="1200" dirty="0">
              <a:solidFill>
                <a:schemeClr val="tx1"/>
              </a:solidFill>
              <a:effectLst/>
              <a:latin typeface="+mn-lt"/>
              <a:ea typeface="+mn-ea"/>
              <a:cs typeface="+mn-cs"/>
            </a:endParaRPr>
          </a:p>
          <a:p>
            <a:endParaRPr lang="es-ES" sz="1200" kern="1200" dirty="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7C345F69-A73D-402A-B048-005CC3C3DC0E}" type="slidenum">
              <a:rPr lang="es-ES" smtClean="0"/>
              <a:t>11</a:t>
            </a:fld>
            <a:endParaRPr lang="es-ES"/>
          </a:p>
        </p:txBody>
      </p:sp>
    </p:spTree>
    <p:extLst>
      <p:ext uri="{BB962C8B-B14F-4D97-AF65-F5344CB8AC3E}">
        <p14:creationId xmlns:p14="http://schemas.microsoft.com/office/powerpoint/2010/main" val="29286922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7C345F69-A73D-402A-B048-005CC3C3DC0E}" type="slidenum">
              <a:rPr lang="es-ES" smtClean="0"/>
              <a:t>12</a:t>
            </a:fld>
            <a:endParaRPr lang="es-ES"/>
          </a:p>
        </p:txBody>
      </p:sp>
    </p:spTree>
    <p:extLst>
      <p:ext uri="{BB962C8B-B14F-4D97-AF65-F5344CB8AC3E}">
        <p14:creationId xmlns:p14="http://schemas.microsoft.com/office/powerpoint/2010/main" val="2928692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En</a:t>
            </a:r>
            <a:r>
              <a:rPr lang="es-ES" sz="1200" kern="1200" baseline="0" dirty="0">
                <a:solidFill>
                  <a:schemeClr val="tx1"/>
                </a:solidFill>
                <a:effectLst/>
                <a:latin typeface="+mn-lt"/>
                <a:ea typeface="+mn-ea"/>
                <a:cs typeface="+mn-cs"/>
              </a:rPr>
              <a:t> </a:t>
            </a:r>
            <a:r>
              <a:rPr lang="es-ES" sz="1200" kern="1200" dirty="0">
                <a:solidFill>
                  <a:schemeClr val="tx1"/>
                </a:solidFill>
                <a:effectLst/>
                <a:latin typeface="+mn-lt"/>
                <a:ea typeface="+mn-ea"/>
                <a:cs typeface="+mn-cs"/>
              </a:rPr>
              <a:t>el momento actual, y según el </a:t>
            </a:r>
            <a:r>
              <a:rPr lang="es-ES" sz="1200" u="sng" kern="1200" dirty="0">
                <a:solidFill>
                  <a:schemeClr val="tx1"/>
                </a:solidFill>
                <a:effectLst/>
                <a:latin typeface="+mn-lt"/>
                <a:ea typeface="+mn-ea"/>
                <a:cs typeface="+mn-cs"/>
                <a:hlinkClick r:id="rId3"/>
              </a:rPr>
              <a:t>Instituto Europeo de Igualdad de Género (EIGE)</a:t>
            </a:r>
            <a:r>
              <a:rPr lang="es-ES" sz="1200" kern="1200" dirty="0">
                <a:solidFill>
                  <a:schemeClr val="tx1"/>
                </a:solidFill>
                <a:effectLst/>
                <a:latin typeface="+mn-lt"/>
                <a:ea typeface="+mn-ea"/>
                <a:cs typeface="+mn-cs"/>
              </a:rPr>
              <a:t> </a:t>
            </a:r>
            <a:r>
              <a:rPr lang="es-ES" sz="1200" i="1" kern="1200" dirty="0">
                <a:solidFill>
                  <a:schemeClr val="tx1"/>
                </a:solidFill>
                <a:effectLst/>
                <a:latin typeface="+mn-lt"/>
                <a:ea typeface="+mn-ea"/>
                <a:cs typeface="+mn-cs"/>
              </a:rPr>
              <a:t>Las violencias de género en línea son un </a:t>
            </a:r>
            <a:r>
              <a:rPr lang="es-ES" sz="1200" kern="1200" dirty="0">
                <a:solidFill>
                  <a:schemeClr val="tx1"/>
                </a:solidFill>
                <a:effectLst/>
                <a:latin typeface="+mn-lt"/>
                <a:ea typeface="+mn-ea"/>
                <a:cs typeface="+mn-cs"/>
              </a:rPr>
              <a:t>problema creciente,</a:t>
            </a:r>
            <a:r>
              <a:rPr lang="es-ES" sz="1200" kern="1200" baseline="0" dirty="0">
                <a:solidFill>
                  <a:schemeClr val="tx1"/>
                </a:solidFill>
                <a:effectLst/>
                <a:latin typeface="+mn-lt"/>
                <a:ea typeface="+mn-ea"/>
                <a:cs typeface="+mn-cs"/>
              </a:rPr>
              <a:t> una pandemia</a:t>
            </a:r>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Algunos conceptos sobre esta realidad</a:t>
            </a:r>
            <a:r>
              <a:rPr lang="es-ES" sz="1200" kern="1200" baseline="0" dirty="0">
                <a:solidFill>
                  <a:schemeClr val="tx1"/>
                </a:solidFill>
                <a:effectLst/>
                <a:latin typeface="+mn-lt"/>
                <a:ea typeface="+mn-ea"/>
                <a:cs typeface="+mn-cs"/>
              </a:rPr>
              <a:t> son los </a:t>
            </a:r>
            <a:r>
              <a:rPr lang="es-ES" sz="1200" kern="1200" dirty="0">
                <a:solidFill>
                  <a:schemeClr val="tx1"/>
                </a:solidFill>
                <a:effectLst/>
                <a:latin typeface="+mn-lt"/>
                <a:ea typeface="+mn-ea"/>
                <a:cs typeface="+mn-cs"/>
              </a:rPr>
              <a:t>“violencia de género online”, “acoso y violencia sexual online” o ”</a:t>
            </a:r>
            <a:r>
              <a:rPr lang="es-ES" sz="1200" kern="1200" dirty="0" err="1">
                <a:solidFill>
                  <a:schemeClr val="tx1"/>
                </a:solidFill>
                <a:effectLst/>
                <a:latin typeface="+mn-lt"/>
                <a:ea typeface="+mn-ea"/>
                <a:cs typeface="+mn-cs"/>
              </a:rPr>
              <a:t>ciberodio</a:t>
            </a:r>
            <a:r>
              <a:rPr lang="es-ES" sz="1200" kern="1200" dirty="0">
                <a:solidFill>
                  <a:schemeClr val="tx1"/>
                </a:solidFill>
                <a:effectLst/>
                <a:latin typeface="+mn-lt"/>
                <a:ea typeface="+mn-ea"/>
                <a:cs typeface="+mn-cs"/>
              </a:rPr>
              <a:t> de género”, </a:t>
            </a:r>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Frecuentemente, esos actos de odio</a:t>
            </a:r>
            <a:r>
              <a:rPr lang="es-ES" sz="1200" i="1" kern="1200" dirty="0">
                <a:solidFill>
                  <a:schemeClr val="tx1"/>
                </a:solidFill>
                <a:effectLst/>
                <a:latin typeface="+mn-lt"/>
                <a:ea typeface="+mn-ea"/>
                <a:cs typeface="+mn-cs"/>
              </a:rPr>
              <a:t> </a:t>
            </a:r>
            <a:r>
              <a:rPr lang="es-ES" sz="1200" kern="1200" dirty="0">
                <a:solidFill>
                  <a:schemeClr val="tx1"/>
                </a:solidFill>
                <a:effectLst/>
                <a:latin typeface="+mn-lt"/>
                <a:ea typeface="+mn-ea"/>
                <a:cs typeface="+mn-cs"/>
              </a:rPr>
              <a:t>en los nuevos medios digitales convergen y se retroalimentan con otros que se producen en los medios tradicionales, creándose así casos de misoginia </a:t>
            </a:r>
            <a:r>
              <a:rPr lang="es-ES" sz="1200" i="1" kern="1200" dirty="0">
                <a:solidFill>
                  <a:schemeClr val="tx1"/>
                </a:solidFill>
                <a:effectLst/>
                <a:latin typeface="+mn-lt"/>
                <a:ea typeface="+mn-ea"/>
                <a:cs typeface="+mn-cs"/>
              </a:rPr>
              <a:t>online</a:t>
            </a:r>
            <a:r>
              <a:rPr lang="es-ES" sz="1200" kern="1200" dirty="0">
                <a:solidFill>
                  <a:schemeClr val="tx1"/>
                </a:solidFill>
                <a:effectLst/>
                <a:latin typeface="+mn-lt"/>
                <a:ea typeface="+mn-ea"/>
                <a:cs typeface="+mn-cs"/>
              </a:rPr>
              <a:t> en espacios mixtos (a los que aludiremos como “realidades híbridas”).</a:t>
            </a:r>
          </a:p>
          <a:p>
            <a:r>
              <a:rPr lang="es-ES" sz="1200" kern="1200" dirty="0">
                <a:solidFill>
                  <a:schemeClr val="tx1"/>
                </a:solidFill>
                <a:effectLst/>
                <a:latin typeface="+mn-lt"/>
                <a:ea typeface="+mn-ea"/>
                <a:cs typeface="+mn-cs"/>
              </a:rPr>
              <a:t>El binomio entre lo físico y lo virtual (offline-online) ha dado paso así a otras posibilidades intermedias que se dan en el encuentro entre ambos planos.</a:t>
            </a:r>
          </a:p>
          <a:p>
            <a:r>
              <a:rPr lang="es-ES" sz="1200" kern="1200" dirty="0">
                <a:solidFill>
                  <a:schemeClr val="tx1"/>
                </a:solidFill>
                <a:effectLst/>
                <a:latin typeface="+mn-lt"/>
                <a:ea typeface="+mn-ea"/>
                <a:cs typeface="+mn-cs"/>
              </a:rPr>
              <a:t>Se generan relaciones y problemáticas que ninguno de estos dos elementos, por separado, nos permitirían advertir. Por ello, se crean realidades intermedias, mixtas, o híbridas que se constituyen y retroalimentan entre sí.</a:t>
            </a:r>
          </a:p>
          <a:p>
            <a:endParaRPr lang="es-ES" dirty="0"/>
          </a:p>
        </p:txBody>
      </p:sp>
      <p:sp>
        <p:nvSpPr>
          <p:cNvPr id="4" name="3 Marcador de número de diapositiva"/>
          <p:cNvSpPr>
            <a:spLocks noGrp="1"/>
          </p:cNvSpPr>
          <p:nvPr>
            <p:ph type="sldNum" sz="quarter" idx="10"/>
          </p:nvPr>
        </p:nvSpPr>
        <p:spPr/>
        <p:txBody>
          <a:bodyPr/>
          <a:lstStyle/>
          <a:p>
            <a:fld id="{7C345F69-A73D-402A-B048-005CC3C3DC0E}" type="slidenum">
              <a:rPr lang="es-ES" smtClean="0"/>
              <a:t>2</a:t>
            </a:fld>
            <a:endParaRPr lang="es-ES"/>
          </a:p>
        </p:txBody>
      </p:sp>
    </p:spTree>
    <p:extLst>
      <p:ext uri="{BB962C8B-B14F-4D97-AF65-F5344CB8AC3E}">
        <p14:creationId xmlns:p14="http://schemas.microsoft.com/office/powerpoint/2010/main" val="29286922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kern="1200" dirty="0">
                <a:solidFill>
                  <a:schemeClr val="tx1"/>
                </a:solidFill>
                <a:effectLst/>
                <a:latin typeface="+mn-lt"/>
                <a:ea typeface="+mn-ea"/>
                <a:cs typeface="+mn-cs"/>
              </a:rPr>
              <a:t>¿Pero, a qué nos referimos en concreto con esas realidades híbridas? </a:t>
            </a:r>
          </a:p>
          <a:p>
            <a:r>
              <a:rPr lang="es-ES" sz="1200" kern="1200" dirty="0">
                <a:solidFill>
                  <a:schemeClr val="tx1"/>
                </a:solidFill>
                <a:effectLst/>
                <a:latin typeface="+mn-lt"/>
                <a:ea typeface="+mn-ea"/>
                <a:cs typeface="+mn-cs"/>
              </a:rPr>
              <a:t>Sirva como ejemplo para ilustrar este concepto una investigación reciente acerca del caso de la “chica de </a:t>
            </a:r>
            <a:r>
              <a:rPr lang="es-ES" sz="1200" kern="1200" dirty="0" err="1">
                <a:solidFill>
                  <a:schemeClr val="tx1"/>
                </a:solidFill>
                <a:effectLst/>
                <a:latin typeface="+mn-lt"/>
                <a:ea typeface="+mn-ea"/>
                <a:cs typeface="+mn-cs"/>
              </a:rPr>
              <a:t>Magaluf</a:t>
            </a:r>
            <a:r>
              <a:rPr lang="es-ES" sz="1200" kern="1200" dirty="0">
                <a:solidFill>
                  <a:schemeClr val="tx1"/>
                </a:solidFill>
                <a:effectLst/>
                <a:latin typeface="+mn-lt"/>
                <a:ea typeface="+mn-ea"/>
                <a:cs typeface="+mn-cs"/>
              </a:rPr>
              <a:t>” -- uno de los primeros acontecimientos de agresión grupal a una joven en esa localidad mallorquina que suscitó gran interés en la prensa inglesa e internacional--. A partir de ese caso, </a:t>
            </a:r>
            <a:r>
              <a:rPr lang="es-ES" sz="1200" kern="1200" dirty="0" err="1">
                <a:solidFill>
                  <a:schemeClr val="tx1"/>
                </a:solidFill>
                <a:effectLst/>
                <a:latin typeface="+mn-lt"/>
                <a:ea typeface="+mn-ea"/>
                <a:cs typeface="+mn-cs"/>
              </a:rPr>
              <a:t>Hellen</a:t>
            </a:r>
            <a:r>
              <a:rPr lang="es-ES" sz="1200" kern="1200" dirty="0">
                <a:solidFill>
                  <a:schemeClr val="tx1"/>
                </a:solidFill>
                <a:effectLst/>
                <a:latin typeface="+mn-lt"/>
                <a:ea typeface="+mn-ea"/>
                <a:cs typeface="+mn-cs"/>
              </a:rPr>
              <a:t> Wood (2018) explica cómo los teléfonos con cámara, los medios tradicionales de comunicación social y algunas plataformas digitales, se coordinan creando toda una serie de reacciones misóginas (</a:t>
            </a:r>
            <a:r>
              <a:rPr lang="es-ES" sz="1200" i="1" kern="1200" dirty="0">
                <a:solidFill>
                  <a:schemeClr val="tx1"/>
                </a:solidFill>
                <a:effectLst/>
                <a:latin typeface="+mn-lt"/>
                <a:ea typeface="+mn-ea"/>
                <a:cs typeface="+mn-cs"/>
              </a:rPr>
              <a:t>online </a:t>
            </a:r>
            <a:r>
              <a:rPr lang="es-ES" sz="1200" kern="1200" dirty="0">
                <a:solidFill>
                  <a:schemeClr val="tx1"/>
                </a:solidFill>
                <a:effectLst/>
                <a:latin typeface="+mn-lt"/>
                <a:ea typeface="+mn-ea"/>
                <a:cs typeface="+mn-cs"/>
              </a:rPr>
              <a:t>y </a:t>
            </a:r>
            <a:r>
              <a:rPr lang="es-ES" sz="1200" i="1" kern="1200" dirty="0">
                <a:solidFill>
                  <a:schemeClr val="tx1"/>
                </a:solidFill>
                <a:effectLst/>
                <a:latin typeface="+mn-lt"/>
                <a:ea typeface="+mn-ea"/>
                <a:cs typeface="+mn-cs"/>
              </a:rPr>
              <a:t>offline</a:t>
            </a:r>
            <a:r>
              <a:rPr lang="es-ES" sz="1200" kern="1200" dirty="0">
                <a:solidFill>
                  <a:schemeClr val="tx1"/>
                </a:solidFill>
                <a:effectLst/>
                <a:latin typeface="+mn-lt"/>
                <a:ea typeface="+mn-ea"/>
                <a:cs typeface="+mn-cs"/>
              </a:rPr>
              <a:t>), que dan una “energía renovada para difundir determinadas ideas inscritas en la cultura” (</a:t>
            </a:r>
            <a:r>
              <a:rPr lang="es-ES" sz="1200" kern="1200" dirty="0" err="1">
                <a:solidFill>
                  <a:schemeClr val="tx1"/>
                </a:solidFill>
                <a:effectLst/>
                <a:latin typeface="+mn-lt"/>
                <a:ea typeface="+mn-ea"/>
                <a:cs typeface="+mn-cs"/>
              </a:rPr>
              <a:t>The</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Magaluf</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Girl</a:t>
            </a:r>
            <a:r>
              <a:rPr lang="es-ES" sz="1200" kern="1200" dirty="0">
                <a:solidFill>
                  <a:schemeClr val="tx1"/>
                </a:solidFill>
                <a:effectLst/>
                <a:latin typeface="+mn-lt"/>
                <a:ea typeface="+mn-ea"/>
                <a:cs typeface="+mn-cs"/>
              </a:rPr>
              <a:t>: a </a:t>
            </a:r>
            <a:r>
              <a:rPr lang="es-ES" sz="1200" kern="1200" dirty="0" err="1">
                <a:solidFill>
                  <a:schemeClr val="tx1"/>
                </a:solidFill>
                <a:effectLst/>
                <a:latin typeface="+mn-lt"/>
                <a:ea typeface="+mn-ea"/>
                <a:cs typeface="+mn-cs"/>
              </a:rPr>
              <a:t>public</a:t>
            </a:r>
            <a:r>
              <a:rPr lang="es-ES" sz="1200" kern="1200" dirty="0">
                <a:solidFill>
                  <a:schemeClr val="tx1"/>
                </a:solidFill>
                <a:effectLst/>
                <a:latin typeface="+mn-lt"/>
                <a:ea typeface="+mn-ea"/>
                <a:cs typeface="+mn-cs"/>
              </a:rPr>
              <a:t> sex </a:t>
            </a:r>
            <a:r>
              <a:rPr lang="es-ES" sz="1200" kern="1200" dirty="0" err="1">
                <a:solidFill>
                  <a:schemeClr val="tx1"/>
                </a:solidFill>
                <a:effectLst/>
                <a:latin typeface="+mn-lt"/>
                <a:ea typeface="+mn-ea"/>
                <a:cs typeface="+mn-cs"/>
              </a:rPr>
              <a:t>scandal</a:t>
            </a:r>
            <a:r>
              <a:rPr lang="es-ES" sz="1200" kern="1200" dirty="0">
                <a:solidFill>
                  <a:schemeClr val="tx1"/>
                </a:solidFill>
                <a:effectLst/>
                <a:latin typeface="+mn-lt"/>
                <a:ea typeface="+mn-ea"/>
                <a:cs typeface="+mn-cs"/>
              </a:rPr>
              <a:t> and </a:t>
            </a:r>
            <a:r>
              <a:rPr lang="es-ES" sz="1200" kern="1200" dirty="0" err="1">
                <a:solidFill>
                  <a:schemeClr val="tx1"/>
                </a:solidFill>
                <a:effectLst/>
                <a:latin typeface="+mn-lt"/>
                <a:ea typeface="+mn-ea"/>
                <a:cs typeface="+mn-cs"/>
              </a:rPr>
              <a:t>the</a:t>
            </a:r>
            <a:r>
              <a:rPr lang="es-ES" sz="1200" kern="1200" dirty="0">
                <a:solidFill>
                  <a:schemeClr val="tx1"/>
                </a:solidFill>
                <a:effectLst/>
                <a:latin typeface="+mn-lt"/>
                <a:ea typeface="+mn-ea"/>
                <a:cs typeface="+mn-cs"/>
              </a:rPr>
              <a:t> digital </a:t>
            </a:r>
            <a:r>
              <a:rPr lang="es-ES" sz="1200" kern="1200" dirty="0" err="1">
                <a:solidFill>
                  <a:schemeClr val="tx1"/>
                </a:solidFill>
                <a:effectLst/>
                <a:latin typeface="+mn-lt"/>
                <a:ea typeface="+mn-ea"/>
                <a:cs typeface="+mn-cs"/>
              </a:rPr>
              <a:t>class</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relations</a:t>
            </a:r>
            <a:r>
              <a:rPr lang="es-ES" sz="1200" kern="1200" dirty="0">
                <a:solidFill>
                  <a:schemeClr val="tx1"/>
                </a:solidFill>
                <a:effectLst/>
                <a:latin typeface="+mn-lt"/>
                <a:ea typeface="+mn-ea"/>
                <a:cs typeface="+mn-cs"/>
              </a:rPr>
              <a:t> of social </a:t>
            </a:r>
            <a:r>
              <a:rPr lang="es-ES" sz="1200" kern="1200" dirty="0" err="1">
                <a:solidFill>
                  <a:schemeClr val="tx1"/>
                </a:solidFill>
                <a:effectLst/>
                <a:latin typeface="+mn-lt"/>
                <a:ea typeface="+mn-ea"/>
                <a:cs typeface="+mn-cs"/>
              </a:rPr>
              <a:t>contagion</a:t>
            </a:r>
            <a:r>
              <a:rPr lang="es-ES" sz="1200" kern="1200" dirty="0">
                <a:solidFill>
                  <a:schemeClr val="tx1"/>
                </a:solidFill>
                <a:effectLst/>
                <a:latin typeface="+mn-lt"/>
                <a:ea typeface="+mn-ea"/>
                <a:cs typeface="+mn-cs"/>
              </a:rPr>
              <a:t>). </a:t>
            </a:r>
          </a:p>
          <a:p>
            <a:r>
              <a:rPr lang="es-ES" sz="1200" kern="1200" dirty="0">
                <a:solidFill>
                  <a:schemeClr val="tx1"/>
                </a:solidFill>
                <a:effectLst/>
                <a:latin typeface="+mn-lt"/>
                <a:ea typeface="+mn-ea"/>
                <a:cs typeface="+mn-cs"/>
              </a:rPr>
              <a:t>Esas realidades híbridas, realidades mixtas, poseen una potencialidad desconocida hasta ahora para generar sinergias amplificadoras de misoginia, acoso y violencia sexual.</a:t>
            </a:r>
          </a:p>
          <a:p>
            <a:endParaRPr lang="es-ES" dirty="0"/>
          </a:p>
        </p:txBody>
      </p:sp>
      <p:sp>
        <p:nvSpPr>
          <p:cNvPr id="4" name="3 Marcador de número de diapositiva"/>
          <p:cNvSpPr>
            <a:spLocks noGrp="1"/>
          </p:cNvSpPr>
          <p:nvPr>
            <p:ph type="sldNum" sz="quarter" idx="10"/>
          </p:nvPr>
        </p:nvSpPr>
        <p:spPr/>
        <p:txBody>
          <a:bodyPr/>
          <a:lstStyle/>
          <a:p>
            <a:fld id="{7C345F69-A73D-402A-B048-005CC3C3DC0E}" type="slidenum">
              <a:rPr lang="es-ES" smtClean="0"/>
              <a:t>3</a:t>
            </a:fld>
            <a:endParaRPr lang="es-ES"/>
          </a:p>
        </p:txBody>
      </p:sp>
    </p:spTree>
    <p:extLst>
      <p:ext uri="{BB962C8B-B14F-4D97-AF65-F5344CB8AC3E}">
        <p14:creationId xmlns:p14="http://schemas.microsoft.com/office/powerpoint/2010/main" val="2928692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kern="1200" dirty="0">
                <a:solidFill>
                  <a:schemeClr val="tx1"/>
                </a:solidFill>
                <a:effectLst/>
                <a:latin typeface="+mn-lt"/>
                <a:ea typeface="+mn-ea"/>
                <a:cs typeface="+mn-cs"/>
              </a:rPr>
              <a:t>L</a:t>
            </a:r>
            <a:r>
              <a:rPr lang="es-ES" sz="1200" kern="1200" baseline="0" dirty="0">
                <a:solidFill>
                  <a:schemeClr val="tx1"/>
                </a:solidFill>
                <a:effectLst/>
                <a:latin typeface="+mn-lt"/>
                <a:ea typeface="+mn-ea"/>
                <a:cs typeface="+mn-cs"/>
              </a:rPr>
              <a:t>os dos </a:t>
            </a:r>
            <a:r>
              <a:rPr lang="es-ES" sz="1200" kern="1200" dirty="0">
                <a:solidFill>
                  <a:schemeClr val="tx1"/>
                </a:solidFill>
                <a:effectLst/>
                <a:latin typeface="+mn-lt"/>
                <a:ea typeface="+mn-ea"/>
                <a:cs typeface="+mn-cs"/>
              </a:rPr>
              <a:t>propósitos</a:t>
            </a:r>
            <a:r>
              <a:rPr lang="es-ES" sz="1200" kern="1200" baseline="0" dirty="0">
                <a:solidFill>
                  <a:schemeClr val="tx1"/>
                </a:solidFill>
                <a:effectLst/>
                <a:latin typeface="+mn-lt"/>
                <a:ea typeface="+mn-ea"/>
                <a:cs typeface="+mn-cs"/>
              </a:rPr>
              <a:t> de esta comunicación se centran </a:t>
            </a:r>
          </a:p>
          <a:p>
            <a:r>
              <a:rPr lang="es-ES" sz="1200" kern="1200" baseline="0" dirty="0">
                <a:solidFill>
                  <a:schemeClr val="tx1"/>
                </a:solidFill>
                <a:effectLst/>
                <a:latin typeface="+mn-lt"/>
                <a:ea typeface="+mn-ea"/>
                <a:cs typeface="+mn-cs"/>
              </a:rPr>
              <a:t>Por un lado, en mostrar </a:t>
            </a:r>
            <a:r>
              <a:rPr lang="es-ES" sz="1200" kern="1200" dirty="0">
                <a:solidFill>
                  <a:schemeClr val="tx1"/>
                </a:solidFill>
                <a:effectLst/>
                <a:latin typeface="+mn-lt"/>
                <a:ea typeface="+mn-ea"/>
                <a:cs typeface="+mn-cs"/>
              </a:rPr>
              <a:t>cómo la investigación de esas realidades híbridas supone reconsiderar nuestras categorías para evitar colonizarlas con conceptos heredados, que no den buena cuenta de la idiosincrasia del fenómeno abordado y</a:t>
            </a:r>
            <a:r>
              <a:rPr lang="es-ES" sz="1200" kern="1200" baseline="0" dirty="0">
                <a:solidFill>
                  <a:schemeClr val="tx1"/>
                </a:solidFill>
                <a:effectLst/>
                <a:latin typeface="+mn-lt"/>
                <a:ea typeface="+mn-ea"/>
                <a:cs typeface="+mn-cs"/>
              </a:rPr>
              <a:t> adoptar enfoques teóricos apropiados</a:t>
            </a:r>
            <a:r>
              <a:rPr lang="es-ES" sz="1200" kern="1200" dirty="0">
                <a:solidFill>
                  <a:schemeClr val="tx1"/>
                </a:solidFill>
                <a:effectLst/>
                <a:latin typeface="+mn-lt"/>
                <a:ea typeface="+mn-ea"/>
                <a:cs typeface="+mn-cs"/>
              </a:rPr>
              <a:t>.  </a:t>
            </a:r>
          </a:p>
          <a:p>
            <a:r>
              <a:rPr lang="es-ES" sz="1200" kern="1200" dirty="0">
                <a:solidFill>
                  <a:schemeClr val="tx1"/>
                </a:solidFill>
                <a:effectLst/>
                <a:latin typeface="+mn-lt"/>
                <a:ea typeface="+mn-ea"/>
                <a:cs typeface="+mn-cs"/>
              </a:rPr>
              <a:t>Por otro, en formular</a:t>
            </a:r>
            <a:r>
              <a:rPr lang="es-ES" sz="1200" kern="1200" baseline="0" dirty="0">
                <a:solidFill>
                  <a:schemeClr val="tx1"/>
                </a:solidFill>
                <a:effectLst/>
                <a:latin typeface="+mn-lt"/>
                <a:ea typeface="+mn-ea"/>
                <a:cs typeface="+mn-cs"/>
              </a:rPr>
              <a:t> propuestas en relación a las formas de investigarlas</a:t>
            </a:r>
            <a:r>
              <a:rPr lang="es-ES" sz="1200" kern="1200" dirty="0">
                <a:solidFill>
                  <a:schemeClr val="tx1"/>
                </a:solidFill>
                <a:effectLst/>
                <a:latin typeface="+mn-lt"/>
                <a:ea typeface="+mn-ea"/>
                <a:cs typeface="+mn-cs"/>
              </a:rPr>
              <a:t>. L</a:t>
            </a:r>
            <a:r>
              <a:rPr lang="es-ES" sz="1200" kern="1200" baseline="0" dirty="0">
                <a:solidFill>
                  <a:schemeClr val="tx1"/>
                </a:solidFill>
                <a:effectLst/>
                <a:latin typeface="+mn-lt"/>
                <a:ea typeface="+mn-ea"/>
                <a:cs typeface="+mn-cs"/>
              </a:rPr>
              <a:t>a</a:t>
            </a:r>
            <a:r>
              <a:rPr lang="es-ES" sz="1200" kern="1200" dirty="0">
                <a:solidFill>
                  <a:schemeClr val="tx1"/>
                </a:solidFill>
                <a:effectLst/>
                <a:latin typeface="+mn-lt"/>
                <a:ea typeface="+mn-ea"/>
                <a:cs typeface="+mn-cs"/>
              </a:rPr>
              <a:t> falta de sensibilidad analítica daría como resultado una compresión reducida de las vicisitudes y naturaleza del fenómeno abordado. </a:t>
            </a:r>
            <a:endParaRPr lang="es-ES" dirty="0"/>
          </a:p>
        </p:txBody>
      </p:sp>
      <p:sp>
        <p:nvSpPr>
          <p:cNvPr id="4" name="3 Marcador de número de diapositiva"/>
          <p:cNvSpPr>
            <a:spLocks noGrp="1"/>
          </p:cNvSpPr>
          <p:nvPr>
            <p:ph type="sldNum" sz="quarter" idx="10"/>
          </p:nvPr>
        </p:nvSpPr>
        <p:spPr/>
        <p:txBody>
          <a:bodyPr/>
          <a:lstStyle/>
          <a:p>
            <a:fld id="{7C345F69-A73D-402A-B048-005CC3C3DC0E}" type="slidenum">
              <a:rPr lang="es-ES" smtClean="0"/>
              <a:t>4</a:t>
            </a:fld>
            <a:endParaRPr lang="es-ES"/>
          </a:p>
        </p:txBody>
      </p:sp>
    </p:spTree>
    <p:extLst>
      <p:ext uri="{BB962C8B-B14F-4D97-AF65-F5344CB8AC3E}">
        <p14:creationId xmlns:p14="http://schemas.microsoft.com/office/powerpoint/2010/main" val="29286922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kern="1200" dirty="0">
                <a:solidFill>
                  <a:schemeClr val="tx1"/>
                </a:solidFill>
                <a:effectLst/>
                <a:latin typeface="+mn-lt"/>
                <a:ea typeface="+mn-ea"/>
                <a:cs typeface="+mn-cs"/>
              </a:rPr>
              <a:t>U</a:t>
            </a:r>
            <a:r>
              <a:rPr lang="es-ES" sz="1200" kern="1200" baseline="0" dirty="0">
                <a:solidFill>
                  <a:schemeClr val="tx1"/>
                </a:solidFill>
                <a:effectLst/>
                <a:latin typeface="+mn-lt"/>
                <a:ea typeface="+mn-ea"/>
                <a:cs typeface="+mn-cs"/>
              </a:rPr>
              <a:t>na </a:t>
            </a:r>
            <a:r>
              <a:rPr lang="es-ES" sz="1200" kern="1200" dirty="0">
                <a:solidFill>
                  <a:schemeClr val="tx1"/>
                </a:solidFill>
                <a:effectLst/>
                <a:latin typeface="+mn-lt"/>
                <a:ea typeface="+mn-ea"/>
                <a:cs typeface="+mn-cs"/>
              </a:rPr>
              <a:t>de</a:t>
            </a:r>
            <a:r>
              <a:rPr lang="es-ES" sz="1200" kern="1200" baseline="0" dirty="0">
                <a:solidFill>
                  <a:schemeClr val="tx1"/>
                </a:solidFill>
                <a:effectLst/>
                <a:latin typeface="+mn-lt"/>
                <a:ea typeface="+mn-ea"/>
                <a:cs typeface="+mn-cs"/>
              </a:rPr>
              <a:t> las cuestiones destacadas es </a:t>
            </a:r>
            <a:r>
              <a:rPr lang="es-ES" sz="1200" kern="1200" dirty="0">
                <a:solidFill>
                  <a:schemeClr val="tx1"/>
                </a:solidFill>
                <a:effectLst/>
                <a:latin typeface="+mn-lt"/>
                <a:ea typeface="+mn-ea"/>
                <a:cs typeface="+mn-cs"/>
              </a:rPr>
              <a:t>la idea más que cuestionable de que la tecnología tiene una naturaleza neutral. Esta idea ha sido cuestionada por historiadores clásicos de la tecnología de principios de siglo XX, por movimientos feministas de los artefactos y de la tecnología desde la década de los 60 del siglo pasado y, entre otros, por los estudios sociales de la ciencia y la tecnología desde las últimas décadas del siglo pasado. </a:t>
            </a:r>
          </a:p>
          <a:p>
            <a:endParaRPr lang="es-ES" sz="1200" kern="1200" dirty="0">
              <a:solidFill>
                <a:schemeClr val="tx1"/>
              </a:solidFill>
              <a:effectLst/>
              <a:latin typeface="+mn-lt"/>
              <a:ea typeface="+mn-ea"/>
              <a:cs typeface="+mn-cs"/>
            </a:endParaRPr>
          </a:p>
          <a:p>
            <a:r>
              <a:rPr lang="es-ES" sz="1200" kern="1200" dirty="0">
                <a:solidFill>
                  <a:schemeClr val="tx1"/>
                </a:solidFill>
                <a:effectLst/>
                <a:latin typeface="+mn-lt"/>
                <a:ea typeface="+mn-ea"/>
                <a:cs typeface="+mn-cs"/>
              </a:rPr>
              <a:t>Como señala el propio título del artículo de </a:t>
            </a:r>
            <a:r>
              <a:rPr lang="es-ES" sz="1200" kern="1200" dirty="0" err="1">
                <a:solidFill>
                  <a:schemeClr val="tx1"/>
                </a:solidFill>
                <a:effectLst/>
                <a:latin typeface="+mn-lt"/>
                <a:ea typeface="+mn-ea"/>
                <a:cs typeface="+mn-cs"/>
              </a:rPr>
              <a:t>Jewkes</a:t>
            </a:r>
            <a:r>
              <a:rPr lang="es-ES" sz="1200" kern="1200" dirty="0">
                <a:solidFill>
                  <a:schemeClr val="tx1"/>
                </a:solidFill>
                <a:effectLst/>
                <a:latin typeface="+mn-lt"/>
                <a:ea typeface="+mn-ea"/>
                <a:cs typeface="+mn-cs"/>
              </a:rPr>
              <a:t> y </a:t>
            </a:r>
            <a:r>
              <a:rPr lang="es-ES" sz="1200" kern="1200" dirty="0" err="1">
                <a:solidFill>
                  <a:schemeClr val="tx1"/>
                </a:solidFill>
                <a:effectLst/>
                <a:latin typeface="+mn-lt"/>
                <a:ea typeface="+mn-ea"/>
                <a:cs typeface="+mn-cs"/>
              </a:rPr>
              <a:t>Dartnall</a:t>
            </a:r>
            <a:r>
              <a:rPr lang="es-ES" sz="1200" kern="1200" dirty="0">
                <a:solidFill>
                  <a:schemeClr val="tx1"/>
                </a:solidFill>
                <a:effectLst/>
                <a:latin typeface="+mn-lt"/>
                <a:ea typeface="+mn-ea"/>
                <a:cs typeface="+mn-cs"/>
              </a:rPr>
              <a:t> (2019): </a:t>
            </a:r>
            <a:r>
              <a:rPr lang="es-ES" sz="1200" i="1" u="sng" kern="1200" dirty="0">
                <a:solidFill>
                  <a:schemeClr val="tx1"/>
                </a:solidFill>
                <a:effectLst/>
                <a:latin typeface="+mn-lt"/>
                <a:ea typeface="+mn-ea"/>
                <a:cs typeface="+mn-cs"/>
              </a:rPr>
              <a:t>More </a:t>
            </a:r>
            <a:r>
              <a:rPr lang="es-ES" sz="1200" i="1" u="sng" kern="1200" dirty="0" err="1">
                <a:solidFill>
                  <a:schemeClr val="tx1"/>
                </a:solidFill>
                <a:effectLst/>
                <a:latin typeface="+mn-lt"/>
                <a:ea typeface="+mn-ea"/>
                <a:cs typeface="+mn-cs"/>
              </a:rPr>
              <a:t>research</a:t>
            </a:r>
            <a:r>
              <a:rPr lang="es-ES" sz="1200" i="1" u="sng" kern="1200" dirty="0">
                <a:solidFill>
                  <a:schemeClr val="tx1"/>
                </a:solidFill>
                <a:effectLst/>
                <a:latin typeface="+mn-lt"/>
                <a:ea typeface="+mn-ea"/>
                <a:cs typeface="+mn-cs"/>
              </a:rPr>
              <a:t> </a:t>
            </a:r>
            <a:r>
              <a:rPr lang="es-ES" sz="1200" i="1" u="sng" kern="1200" dirty="0" err="1">
                <a:solidFill>
                  <a:schemeClr val="tx1"/>
                </a:solidFill>
                <a:effectLst/>
                <a:latin typeface="+mn-lt"/>
                <a:ea typeface="+mn-ea"/>
                <a:cs typeface="+mn-cs"/>
              </a:rPr>
              <a:t>is</a:t>
            </a:r>
            <a:r>
              <a:rPr lang="es-ES" sz="1200" i="1" u="sng" kern="1200" dirty="0">
                <a:solidFill>
                  <a:schemeClr val="tx1"/>
                </a:solidFill>
                <a:effectLst/>
                <a:latin typeface="+mn-lt"/>
                <a:ea typeface="+mn-ea"/>
                <a:cs typeface="+mn-cs"/>
              </a:rPr>
              <a:t> </a:t>
            </a:r>
            <a:r>
              <a:rPr lang="es-ES" sz="1200" i="1" u="sng" kern="1200" dirty="0" err="1">
                <a:solidFill>
                  <a:schemeClr val="tx1"/>
                </a:solidFill>
                <a:effectLst/>
                <a:latin typeface="+mn-lt"/>
                <a:ea typeface="+mn-ea"/>
                <a:cs typeface="+mn-cs"/>
              </a:rPr>
              <a:t>needed</a:t>
            </a:r>
            <a:r>
              <a:rPr lang="es-ES" sz="1200" i="1" u="sng" kern="1200" dirty="0">
                <a:solidFill>
                  <a:schemeClr val="tx1"/>
                </a:solidFill>
                <a:effectLst/>
                <a:latin typeface="+mn-lt"/>
                <a:ea typeface="+mn-ea"/>
                <a:cs typeface="+mn-cs"/>
              </a:rPr>
              <a:t> </a:t>
            </a:r>
            <a:r>
              <a:rPr lang="es-ES" sz="1200" i="1" u="sng" kern="1200" dirty="0" err="1">
                <a:solidFill>
                  <a:schemeClr val="tx1"/>
                </a:solidFill>
                <a:effectLst/>
                <a:latin typeface="+mn-lt"/>
                <a:ea typeface="+mn-ea"/>
                <a:cs typeface="+mn-cs"/>
              </a:rPr>
              <a:t>on</a:t>
            </a:r>
            <a:r>
              <a:rPr lang="es-ES" sz="1200" i="1" u="sng" kern="1200" dirty="0">
                <a:solidFill>
                  <a:schemeClr val="tx1"/>
                </a:solidFill>
                <a:effectLst/>
                <a:latin typeface="+mn-lt"/>
                <a:ea typeface="+mn-ea"/>
                <a:cs typeface="+mn-cs"/>
              </a:rPr>
              <a:t> digital </a:t>
            </a:r>
            <a:r>
              <a:rPr lang="es-ES" sz="1200" i="1" u="sng" kern="1200" dirty="0" err="1">
                <a:solidFill>
                  <a:schemeClr val="tx1"/>
                </a:solidFill>
                <a:effectLst/>
                <a:latin typeface="+mn-lt"/>
                <a:ea typeface="+mn-ea"/>
                <a:cs typeface="+mn-cs"/>
              </a:rPr>
              <a:t>technologies</a:t>
            </a:r>
            <a:r>
              <a:rPr lang="es-ES" sz="1200" i="1" u="sng" kern="1200" dirty="0">
                <a:solidFill>
                  <a:schemeClr val="tx1"/>
                </a:solidFill>
                <a:effectLst/>
                <a:latin typeface="+mn-lt"/>
                <a:ea typeface="+mn-ea"/>
                <a:cs typeface="+mn-cs"/>
              </a:rPr>
              <a:t> in </a:t>
            </a:r>
            <a:r>
              <a:rPr lang="es-ES" sz="1200" i="1" u="sng" kern="1200" dirty="0" err="1">
                <a:solidFill>
                  <a:schemeClr val="tx1"/>
                </a:solidFill>
                <a:effectLst/>
                <a:latin typeface="+mn-lt"/>
                <a:ea typeface="+mn-ea"/>
                <a:cs typeface="+mn-cs"/>
              </a:rPr>
              <a:t>violence</a:t>
            </a:r>
            <a:r>
              <a:rPr lang="es-ES" sz="1200" i="1" u="sng" kern="1200" dirty="0">
                <a:solidFill>
                  <a:schemeClr val="tx1"/>
                </a:solidFill>
                <a:effectLst/>
                <a:latin typeface="+mn-lt"/>
                <a:ea typeface="+mn-ea"/>
                <a:cs typeface="+mn-cs"/>
              </a:rPr>
              <a:t> </a:t>
            </a:r>
            <a:r>
              <a:rPr lang="es-ES" sz="1200" i="1" u="sng" kern="1200" dirty="0" err="1">
                <a:solidFill>
                  <a:schemeClr val="tx1"/>
                </a:solidFill>
                <a:effectLst/>
                <a:latin typeface="+mn-lt"/>
                <a:ea typeface="+mn-ea"/>
                <a:cs typeface="+mn-cs"/>
              </a:rPr>
              <a:t>against</a:t>
            </a:r>
            <a:r>
              <a:rPr lang="es-ES" sz="1200" i="1" u="sng" kern="1200" dirty="0">
                <a:solidFill>
                  <a:schemeClr val="tx1"/>
                </a:solidFill>
                <a:effectLst/>
                <a:latin typeface="+mn-lt"/>
                <a:ea typeface="+mn-ea"/>
                <a:cs typeface="+mn-cs"/>
              </a:rPr>
              <a:t> </a:t>
            </a:r>
            <a:r>
              <a:rPr lang="es-ES" sz="1200" i="1" u="sng" kern="1200" dirty="0" err="1">
                <a:solidFill>
                  <a:schemeClr val="tx1"/>
                </a:solidFill>
                <a:effectLst/>
                <a:latin typeface="+mn-lt"/>
                <a:ea typeface="+mn-ea"/>
                <a:cs typeface="+mn-cs"/>
              </a:rPr>
              <a:t>women</a:t>
            </a:r>
            <a:r>
              <a:rPr lang="es-ES" sz="1200" kern="1200" dirty="0">
                <a:solidFill>
                  <a:schemeClr val="tx1"/>
                </a:solidFill>
                <a:effectLst/>
                <a:latin typeface="+mn-lt"/>
                <a:ea typeface="+mn-ea"/>
                <a:cs typeface="+mn-cs"/>
              </a:rPr>
              <a:t>. </a:t>
            </a:r>
          </a:p>
          <a:p>
            <a:r>
              <a:rPr lang="en-US" sz="1200" kern="1200" dirty="0" err="1">
                <a:solidFill>
                  <a:schemeClr val="tx1"/>
                </a:solidFill>
                <a:effectLst/>
                <a:latin typeface="+mn-lt"/>
                <a:ea typeface="+mn-ea"/>
                <a:cs typeface="+mn-cs"/>
              </a:rPr>
              <a:t>Jewkes</a:t>
            </a:r>
            <a:r>
              <a:rPr lang="en-US" sz="1200" kern="1200" dirty="0">
                <a:solidFill>
                  <a:schemeClr val="tx1"/>
                </a:solidFill>
                <a:effectLst/>
                <a:latin typeface="+mn-lt"/>
                <a:ea typeface="+mn-ea"/>
                <a:cs typeface="+mn-cs"/>
              </a:rPr>
              <a:t>, R., y </a:t>
            </a:r>
            <a:r>
              <a:rPr lang="en-US" sz="1200" kern="1200" dirty="0" err="1">
                <a:solidFill>
                  <a:schemeClr val="tx1"/>
                </a:solidFill>
                <a:effectLst/>
                <a:latin typeface="+mn-lt"/>
                <a:ea typeface="+mn-ea"/>
                <a:cs typeface="+mn-cs"/>
              </a:rPr>
              <a:t>Dartnall</a:t>
            </a:r>
            <a:r>
              <a:rPr lang="en-US" sz="1200" kern="1200" dirty="0">
                <a:solidFill>
                  <a:schemeClr val="tx1"/>
                </a:solidFill>
                <a:effectLst/>
                <a:latin typeface="+mn-lt"/>
                <a:ea typeface="+mn-ea"/>
                <a:cs typeface="+mn-cs"/>
              </a:rPr>
              <a:t>, E. (2019). More research is needed on digital technologies in violence against women. </a:t>
            </a:r>
            <a:r>
              <a:rPr lang="en-US" sz="1200" i="1" kern="1200" dirty="0">
                <a:solidFill>
                  <a:schemeClr val="tx1"/>
                </a:solidFill>
                <a:effectLst/>
                <a:latin typeface="+mn-lt"/>
                <a:ea typeface="+mn-ea"/>
                <a:cs typeface="+mn-cs"/>
              </a:rPr>
              <a:t>The Lancet Public Health</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4</a:t>
            </a:r>
            <a:r>
              <a:rPr lang="en-US" sz="1200" kern="1200" dirty="0">
                <a:solidFill>
                  <a:schemeClr val="tx1"/>
                </a:solidFill>
                <a:effectLst/>
                <a:latin typeface="+mn-lt"/>
                <a:ea typeface="+mn-ea"/>
                <a:cs typeface="+mn-cs"/>
              </a:rPr>
              <a:t>(6), e270-e271.</a:t>
            </a:r>
          </a:p>
          <a:p>
            <a:pPr marL="0" marR="0" indent="0" algn="l" defTabSz="914400" rtl="0" eaLnBrk="1" fontAlgn="auto" latinLnBrk="0" hangingPunct="1">
              <a:lnSpc>
                <a:spcPct val="100000"/>
              </a:lnSpc>
              <a:spcBef>
                <a:spcPts val="0"/>
              </a:spcBef>
              <a:spcAft>
                <a:spcPts val="0"/>
              </a:spcAft>
              <a:buClrTx/>
              <a:buSzTx/>
              <a:buFontTx/>
              <a:buNone/>
              <a:tabLst/>
              <a:defRPr/>
            </a:pPr>
            <a:endParaRPr lang="es-ES" sz="1200" kern="1200" dirty="0">
              <a:solidFill>
                <a:schemeClr val="tx1"/>
              </a:solidFill>
              <a:effectLst/>
              <a:latin typeface="+mn-lt"/>
              <a:ea typeface="+mn-ea"/>
              <a:cs typeface="+mn-cs"/>
            </a:endParaRPr>
          </a:p>
          <a:p>
            <a:endParaRPr lang="es-ES" sz="1200" kern="1200" dirty="0">
              <a:solidFill>
                <a:schemeClr val="tx1"/>
              </a:solidFill>
              <a:effectLst/>
              <a:latin typeface="+mn-lt"/>
              <a:ea typeface="+mn-ea"/>
              <a:cs typeface="+mn-cs"/>
            </a:endParaRPr>
          </a:p>
          <a:p>
            <a:endParaRPr lang="es-ES" sz="1200" kern="1200" baseline="0" dirty="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7C345F69-A73D-402A-B048-005CC3C3DC0E}" type="slidenum">
              <a:rPr lang="es-ES" smtClean="0"/>
              <a:t>5</a:t>
            </a:fld>
            <a:endParaRPr lang="es-ES"/>
          </a:p>
        </p:txBody>
      </p:sp>
    </p:spTree>
    <p:extLst>
      <p:ext uri="{BB962C8B-B14F-4D97-AF65-F5344CB8AC3E}">
        <p14:creationId xmlns:p14="http://schemas.microsoft.com/office/powerpoint/2010/main" val="29286922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Con este telón de fondo, planteamos la pertinencia de los estudios que proponen indagar en el protagonismo del diseño y las funcionalidades de los entornos digitales en la difusión y amplificación de la misoginia </a:t>
            </a:r>
            <a:r>
              <a:rPr lang="es-ES" sz="1200" i="1" kern="1200" dirty="0">
                <a:solidFill>
                  <a:schemeClr val="tx1"/>
                </a:solidFill>
                <a:effectLst/>
                <a:latin typeface="+mn-lt"/>
                <a:ea typeface="+mn-ea"/>
                <a:cs typeface="+mn-cs"/>
              </a:rPr>
              <a:t>online</a:t>
            </a:r>
            <a:r>
              <a:rPr lang="es-ES" sz="1200" kern="1200" dirty="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La adopción de este enfoque, conocido como perspectiva </a:t>
            </a:r>
            <a:r>
              <a:rPr lang="es-ES" sz="1200" kern="1200" dirty="0" err="1">
                <a:solidFill>
                  <a:schemeClr val="tx1"/>
                </a:solidFill>
                <a:effectLst/>
                <a:latin typeface="+mn-lt"/>
                <a:ea typeface="+mn-ea"/>
                <a:cs typeface="+mn-cs"/>
              </a:rPr>
              <a:t>tecnosocial</a:t>
            </a:r>
            <a:r>
              <a:rPr lang="es-ES" sz="1200" kern="1200" dirty="0">
                <a:solidFill>
                  <a:schemeClr val="tx1"/>
                </a:solidFill>
                <a:effectLst/>
                <a:latin typeface="+mn-lt"/>
                <a:ea typeface="+mn-ea"/>
                <a:cs typeface="+mn-cs"/>
              </a:rPr>
              <a:t> feminista, permite observar cómo los propios entornos digitales promueven, se muestran indiferentes o fomentan estas prácticas abusivas.  </a:t>
            </a:r>
          </a:p>
          <a:p>
            <a:r>
              <a:rPr lang="es-ES" sz="1200" kern="1200" dirty="0">
                <a:solidFill>
                  <a:schemeClr val="tx1"/>
                </a:solidFill>
                <a:effectLst/>
                <a:latin typeface="+mn-lt"/>
                <a:ea typeface="+mn-ea"/>
                <a:cs typeface="+mn-cs"/>
              </a:rPr>
              <a:t>Este enfoque también posibilita identificar cómo el diseño de los  entornos digitales promueve un sinfín de convergencias entre medios y espacios más tradicionales de comunicación y los nuevos medios digitales </a:t>
            </a:r>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Entre los trabajos más representativos de esta perspectiva, destacan algunos estudios centrales como los de </a:t>
            </a:r>
            <a:r>
              <a:rPr lang="es-ES" sz="1200" kern="1200" dirty="0" err="1">
                <a:solidFill>
                  <a:schemeClr val="tx1"/>
                </a:solidFill>
                <a:effectLst/>
                <a:latin typeface="+mn-lt"/>
                <a:ea typeface="+mn-ea"/>
                <a:cs typeface="+mn-cs"/>
              </a:rPr>
              <a:t>Massanari</a:t>
            </a:r>
            <a:r>
              <a:rPr lang="es-ES" sz="1200" kern="1200" dirty="0">
                <a:solidFill>
                  <a:schemeClr val="tx1"/>
                </a:solidFill>
                <a:effectLst/>
                <a:latin typeface="+mn-lt"/>
                <a:ea typeface="+mn-ea"/>
                <a:cs typeface="+mn-cs"/>
              </a:rPr>
              <a:t> (2017), </a:t>
            </a:r>
            <a:r>
              <a:rPr lang="es-ES" sz="1200" kern="1200" dirty="0" err="1">
                <a:solidFill>
                  <a:schemeClr val="tx1"/>
                </a:solidFill>
                <a:effectLst/>
                <a:latin typeface="+mn-lt"/>
                <a:ea typeface="+mn-ea"/>
                <a:cs typeface="+mn-cs"/>
              </a:rPr>
              <a:t>Massanari</a:t>
            </a:r>
            <a:r>
              <a:rPr lang="es-ES" sz="1200" kern="1200" dirty="0">
                <a:solidFill>
                  <a:schemeClr val="tx1"/>
                </a:solidFill>
                <a:effectLst/>
                <a:latin typeface="+mn-lt"/>
                <a:ea typeface="+mn-ea"/>
                <a:cs typeface="+mn-cs"/>
              </a:rPr>
              <a:t> y </a:t>
            </a:r>
            <a:r>
              <a:rPr lang="es-ES" sz="1200" kern="1200" dirty="0" err="1">
                <a:solidFill>
                  <a:schemeClr val="tx1"/>
                </a:solidFill>
                <a:effectLst/>
                <a:latin typeface="+mn-lt"/>
                <a:ea typeface="+mn-ea"/>
                <a:cs typeface="+mn-cs"/>
              </a:rPr>
              <a:t>Chess</a:t>
            </a:r>
            <a:r>
              <a:rPr lang="es-ES" sz="1200" kern="1200" dirty="0">
                <a:solidFill>
                  <a:schemeClr val="tx1"/>
                </a:solidFill>
                <a:effectLst/>
                <a:latin typeface="+mn-lt"/>
                <a:ea typeface="+mn-ea"/>
                <a:cs typeface="+mn-cs"/>
              </a:rPr>
              <a:t> (2018), Wood (2018), Thompson y Wood (2018), </a:t>
            </a:r>
            <a:r>
              <a:rPr lang="es-ES" sz="1200" kern="1200" dirty="0" err="1">
                <a:solidFill>
                  <a:schemeClr val="tx1"/>
                </a:solidFill>
                <a:effectLst/>
                <a:latin typeface="+mn-lt"/>
                <a:ea typeface="+mn-ea"/>
                <a:cs typeface="+mn-cs"/>
              </a:rPr>
              <a:t>Dragiewicz</a:t>
            </a:r>
            <a:r>
              <a:rPr lang="es-ES" sz="1200" kern="1200" dirty="0">
                <a:solidFill>
                  <a:schemeClr val="tx1"/>
                </a:solidFill>
                <a:effectLst/>
                <a:latin typeface="+mn-lt"/>
                <a:ea typeface="+mn-ea"/>
                <a:cs typeface="+mn-cs"/>
              </a:rPr>
              <a:t> et al. (2018).</a:t>
            </a:r>
          </a:p>
          <a:p>
            <a:endParaRPr lang="es-ES" sz="1200" kern="1200" dirty="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7C345F69-A73D-402A-B048-005CC3C3DC0E}" type="slidenum">
              <a:rPr lang="es-ES" smtClean="0"/>
              <a:t>6</a:t>
            </a:fld>
            <a:endParaRPr lang="es-ES"/>
          </a:p>
        </p:txBody>
      </p:sp>
    </p:spTree>
    <p:extLst>
      <p:ext uri="{BB962C8B-B14F-4D97-AF65-F5344CB8AC3E}">
        <p14:creationId xmlns:p14="http://schemas.microsoft.com/office/powerpoint/2010/main" val="29286922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La perspectiva </a:t>
            </a:r>
            <a:r>
              <a:rPr lang="es-ES" sz="1200" kern="1200" dirty="0" err="1">
                <a:solidFill>
                  <a:schemeClr val="tx1"/>
                </a:solidFill>
                <a:effectLst/>
                <a:latin typeface="+mn-lt"/>
                <a:ea typeface="+mn-ea"/>
                <a:cs typeface="+mn-cs"/>
              </a:rPr>
              <a:t>tecnosocial</a:t>
            </a:r>
            <a:r>
              <a:rPr lang="es-ES" sz="1200" kern="1200" dirty="0">
                <a:solidFill>
                  <a:schemeClr val="tx1"/>
                </a:solidFill>
                <a:effectLst/>
                <a:latin typeface="+mn-lt"/>
                <a:ea typeface="+mn-ea"/>
                <a:cs typeface="+mn-cs"/>
              </a:rPr>
              <a:t> invita a analizar los entornos digitales como parte activa de las formas actuales de misoginia en los entornos digitales. Y lo hace desde una perspectiva y sensibilidad afín a la mirada de lo interseccional. </a:t>
            </a:r>
          </a:p>
          <a:p>
            <a:pPr marL="0" marR="0" indent="0" algn="l" defTabSz="914400" rtl="0" eaLnBrk="1" fontAlgn="auto" latinLnBrk="0" hangingPunct="1">
              <a:lnSpc>
                <a:spcPct val="100000"/>
              </a:lnSpc>
              <a:spcBef>
                <a:spcPts val="0"/>
              </a:spcBef>
              <a:spcAft>
                <a:spcPts val="0"/>
              </a:spcAft>
              <a:buClrTx/>
              <a:buSzTx/>
              <a:buFontTx/>
              <a:buNone/>
              <a:tabLst/>
              <a:defRPr/>
            </a:pPr>
            <a:endParaRPr lang="es-E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Todos los trabajos tienen en cuenta tanto factores socioculturales como tecnológicos en la violencia de género y abuso sexual. Pero, como señala </a:t>
            </a:r>
            <a:r>
              <a:rPr lang="es-ES" sz="1200" kern="1200" dirty="0" err="1">
                <a:solidFill>
                  <a:schemeClr val="tx1"/>
                </a:solidFill>
                <a:effectLst/>
                <a:latin typeface="+mn-lt"/>
                <a:ea typeface="+mn-ea"/>
                <a:cs typeface="+mn-cs"/>
              </a:rPr>
              <a:t>Massanari</a:t>
            </a:r>
            <a:r>
              <a:rPr lang="es-ES" sz="1200" kern="1200" dirty="0">
                <a:solidFill>
                  <a:schemeClr val="tx1"/>
                </a:solidFill>
                <a:effectLst/>
                <a:latin typeface="+mn-lt"/>
                <a:ea typeface="+mn-ea"/>
                <a:cs typeface="+mn-cs"/>
              </a:rPr>
              <a:t> (2017) estos factores no han de ser entendidos como meras extensiones unos de otros, sino como </a:t>
            </a:r>
            <a:r>
              <a:rPr lang="es-ES" sz="1200" kern="1200" dirty="0" err="1">
                <a:solidFill>
                  <a:schemeClr val="tx1"/>
                </a:solidFill>
                <a:effectLst/>
                <a:latin typeface="+mn-lt"/>
                <a:ea typeface="+mn-ea"/>
                <a:cs typeface="+mn-cs"/>
              </a:rPr>
              <a:t>co-constitutivos</a:t>
            </a:r>
            <a:r>
              <a:rPr lang="es-ES" sz="1200" kern="1200" dirty="0">
                <a:solidFill>
                  <a:schemeClr val="tx1"/>
                </a:solidFill>
                <a:effectLst/>
                <a:latin typeface="+mn-lt"/>
                <a:ea typeface="+mn-ea"/>
                <a:cs typeface="+mn-cs"/>
              </a:rPr>
              <a:t> entre sí. </a:t>
            </a:r>
          </a:p>
          <a:p>
            <a:pPr marL="0" marR="0" indent="0" algn="l" defTabSz="914400" rtl="0" eaLnBrk="1" fontAlgn="auto" latinLnBrk="0" hangingPunct="1">
              <a:lnSpc>
                <a:spcPct val="100000"/>
              </a:lnSpc>
              <a:spcBef>
                <a:spcPts val="0"/>
              </a:spcBef>
              <a:spcAft>
                <a:spcPts val="0"/>
              </a:spcAft>
              <a:buClrTx/>
              <a:buSzTx/>
              <a:buFontTx/>
              <a:buNone/>
              <a:tabLst/>
              <a:defRPr/>
            </a:pPr>
            <a:endParaRPr lang="es-E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El diseño y las funcionalidades de los entornos digitales, así como las comunicaciones que propician, promueven un sinfín de convergencias entre viejos medios y nuevas redes que alimentan múltiples casos de violencia de género y abuso sexual</a:t>
            </a:r>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A nuestro modo de ver, no tener en cuenta todas estas cuestiones supone perder de vista el papel activo de los medios digitales no sólo como transmisores de una violencia estructural inserta en nuestra cultura, sino como productores y facilitadores de una intrincada malla de nuevas posibilidades tecnológicas (políticas de plataforma, algoritmos, códigos…) que concurren y se retroalimentan de una manera activa en la creación de nuevas configuraciones misóginas. </a:t>
            </a:r>
          </a:p>
          <a:p>
            <a:pPr marL="0" marR="0" indent="0" algn="l" defTabSz="914400" rtl="0" eaLnBrk="1" fontAlgn="auto" latinLnBrk="0" hangingPunct="1">
              <a:lnSpc>
                <a:spcPct val="100000"/>
              </a:lnSpc>
              <a:spcBef>
                <a:spcPts val="0"/>
              </a:spcBef>
              <a:spcAft>
                <a:spcPts val="0"/>
              </a:spcAft>
              <a:buClrTx/>
              <a:buSzTx/>
              <a:buFontTx/>
              <a:buNone/>
              <a:tabLst/>
              <a:defRPr/>
            </a:pPr>
            <a:endParaRPr lang="es-ES" sz="1200" kern="1200" dirty="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7C345F69-A73D-402A-B048-005CC3C3DC0E}" type="slidenum">
              <a:rPr lang="es-ES" smtClean="0"/>
              <a:t>7</a:t>
            </a:fld>
            <a:endParaRPr lang="es-ES"/>
          </a:p>
        </p:txBody>
      </p:sp>
    </p:spTree>
    <p:extLst>
      <p:ext uri="{BB962C8B-B14F-4D97-AF65-F5344CB8AC3E}">
        <p14:creationId xmlns:p14="http://schemas.microsoft.com/office/powerpoint/2010/main" val="29286922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En relación</a:t>
            </a:r>
            <a:r>
              <a:rPr lang="es-ES" sz="1200" kern="1200" baseline="0" dirty="0">
                <a:solidFill>
                  <a:schemeClr val="tx1"/>
                </a:solidFill>
                <a:effectLst/>
                <a:latin typeface="+mn-lt"/>
                <a:ea typeface="+mn-ea"/>
                <a:cs typeface="+mn-cs"/>
              </a:rPr>
              <a:t> a la formulación de propuestas de investigación, se debe </a:t>
            </a:r>
            <a:r>
              <a:rPr lang="es-ES" sz="1200" kern="1200" dirty="0">
                <a:solidFill>
                  <a:schemeClr val="tx1"/>
                </a:solidFill>
                <a:effectLst/>
                <a:latin typeface="+mn-lt"/>
                <a:ea typeface="+mn-ea"/>
                <a:cs typeface="+mn-cs"/>
              </a:rPr>
              <a:t>abordar el análisis de los entornos digitales que registran la mayor prevalencia de violencia de género y abusos sexuales online (VGASO), con el propósito de averiguar si existe algún tipo de correspondencia significativa entre el diseño estructural de los entornos digitales seleccionados y el tipo de agresión. </a:t>
            </a:r>
          </a:p>
          <a:p>
            <a:endParaRPr lang="es-ES" sz="1200" kern="1200" dirty="0">
              <a:solidFill>
                <a:schemeClr val="tx1"/>
              </a:solidFill>
              <a:effectLst/>
              <a:latin typeface="+mn-lt"/>
              <a:ea typeface="+mn-ea"/>
              <a:cs typeface="+mn-cs"/>
            </a:endParaRPr>
          </a:p>
          <a:p>
            <a:endParaRPr lang="es-ES" sz="1200" kern="1200" dirty="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7C345F69-A73D-402A-B048-005CC3C3DC0E}" type="slidenum">
              <a:rPr lang="es-ES" smtClean="0"/>
              <a:t>8</a:t>
            </a:fld>
            <a:endParaRPr lang="es-ES"/>
          </a:p>
        </p:txBody>
      </p:sp>
    </p:spTree>
    <p:extLst>
      <p:ext uri="{BB962C8B-B14F-4D97-AF65-F5344CB8AC3E}">
        <p14:creationId xmlns:p14="http://schemas.microsoft.com/office/powerpoint/2010/main" val="29286922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kern="1200" dirty="0">
                <a:solidFill>
                  <a:schemeClr val="tx1"/>
                </a:solidFill>
                <a:effectLst/>
                <a:latin typeface="+mn-lt"/>
                <a:ea typeface="+mn-ea"/>
                <a:cs typeface="+mn-cs"/>
              </a:rPr>
              <a:t>La Primera</a:t>
            </a:r>
            <a:r>
              <a:rPr lang="es-ES" sz="1200" kern="1200" baseline="0" dirty="0">
                <a:solidFill>
                  <a:schemeClr val="tx1"/>
                </a:solidFill>
                <a:effectLst/>
                <a:latin typeface="+mn-lt"/>
                <a:ea typeface="+mn-ea"/>
                <a:cs typeface="+mn-cs"/>
              </a:rPr>
              <a:t> etapa de trabajo se centra en CONOCER. </a:t>
            </a:r>
          </a:p>
          <a:p>
            <a:r>
              <a:rPr lang="es-ES" sz="1200" kern="1200" dirty="0">
                <a:solidFill>
                  <a:schemeClr val="tx1"/>
                </a:solidFill>
                <a:effectLst/>
                <a:latin typeface="+mn-lt"/>
                <a:ea typeface="+mn-ea"/>
                <a:cs typeface="+mn-cs"/>
              </a:rPr>
              <a:t>Con frecuencia no se sabe reconocer las diferentes formas de </a:t>
            </a:r>
            <a:r>
              <a:rPr lang="es-ES" sz="1200" b="1" kern="1200" dirty="0">
                <a:solidFill>
                  <a:schemeClr val="tx1"/>
                </a:solidFill>
                <a:effectLst/>
                <a:latin typeface="+mn-lt"/>
                <a:ea typeface="+mn-ea"/>
                <a:cs typeface="+mn-cs"/>
              </a:rPr>
              <a:t>violencia de género y abusos sexuales online</a:t>
            </a:r>
            <a:r>
              <a:rPr lang="es-ES" sz="1200" kern="1200" dirty="0">
                <a:solidFill>
                  <a:schemeClr val="tx1"/>
                </a:solidFill>
                <a:effectLst/>
                <a:latin typeface="+mn-lt"/>
                <a:ea typeface="+mn-ea"/>
                <a:cs typeface="+mn-cs"/>
              </a:rPr>
              <a:t> (VGASO), y se puede tomar como un juego o una moda subir fotos íntimas con o sin consentimiento, recibir o emitir amenazas, ridiculizar determinadas orientaciones sexuales, acosar y/o chantajear sexualmente a alguien… La inmediatez y velocidad con la que las TIC online difunden esos comportamientos puede llevar a que sean </a:t>
            </a:r>
            <a:r>
              <a:rPr lang="es-ES" sz="1200" b="1" kern="1200" dirty="0">
                <a:solidFill>
                  <a:schemeClr val="tx1"/>
                </a:solidFill>
                <a:effectLst/>
                <a:latin typeface="+mn-lt"/>
                <a:ea typeface="+mn-ea"/>
                <a:cs typeface="+mn-cs"/>
              </a:rPr>
              <a:t>naturalizados</a:t>
            </a:r>
            <a:r>
              <a:rPr lang="es-ES" sz="1200" kern="1200" dirty="0">
                <a:solidFill>
                  <a:schemeClr val="tx1"/>
                </a:solidFill>
                <a:effectLst/>
                <a:latin typeface="+mn-lt"/>
                <a:ea typeface="+mn-ea"/>
                <a:cs typeface="+mn-cs"/>
              </a:rPr>
              <a:t>. Como es sabido, las propias víctimas de abusos y violencias suelen ser las primeras en considerarlos como algo “normal”, o tienden a culpabilizarse por no saber manejarse en un mundo enormemente complejo donde lo real y lo digital se entretejen y retroalimentan. Por eso, es importante construir una </a:t>
            </a:r>
            <a:r>
              <a:rPr lang="es-ES" sz="1200" u="sng" kern="1200" dirty="0">
                <a:solidFill>
                  <a:schemeClr val="tx1"/>
                </a:solidFill>
                <a:effectLst/>
                <a:latin typeface="+mn-lt"/>
                <a:ea typeface="+mn-ea"/>
                <a:cs typeface="+mn-cs"/>
              </a:rPr>
              <a:t>Tipología de violencia de género y abusos sexuales online (VGASO) </a:t>
            </a:r>
            <a:r>
              <a:rPr lang="es-ES" sz="1200" kern="1200" dirty="0">
                <a:solidFill>
                  <a:schemeClr val="tx1"/>
                </a:solidFill>
                <a:effectLst/>
                <a:latin typeface="+mn-lt"/>
                <a:ea typeface="+mn-ea"/>
                <a:cs typeface="+mn-cs"/>
              </a:rPr>
              <a:t>que ayude a </a:t>
            </a:r>
            <a:r>
              <a:rPr lang="es-ES" sz="1200" b="1" kern="1200" dirty="0">
                <a:solidFill>
                  <a:schemeClr val="tx1"/>
                </a:solidFill>
                <a:effectLst/>
                <a:latin typeface="+mn-lt"/>
                <a:ea typeface="+mn-ea"/>
                <a:cs typeface="+mn-cs"/>
              </a:rPr>
              <a:t>RECONOCERLAS</a:t>
            </a:r>
            <a:r>
              <a:rPr lang="es-ES" sz="1200" kern="1200" dirty="0">
                <a:solidFill>
                  <a:schemeClr val="tx1"/>
                </a:solidFill>
                <a:effectLst/>
                <a:latin typeface="+mn-lt"/>
                <a:ea typeface="+mn-ea"/>
                <a:cs typeface="+mn-cs"/>
              </a:rPr>
              <a:t> y ponga las bases de un entendimiento común sobre las diferentes formas del problema.</a:t>
            </a:r>
          </a:p>
        </p:txBody>
      </p:sp>
      <p:sp>
        <p:nvSpPr>
          <p:cNvPr id="4" name="3 Marcador de número de diapositiva"/>
          <p:cNvSpPr>
            <a:spLocks noGrp="1"/>
          </p:cNvSpPr>
          <p:nvPr>
            <p:ph type="sldNum" sz="quarter" idx="10"/>
          </p:nvPr>
        </p:nvSpPr>
        <p:spPr/>
        <p:txBody>
          <a:bodyPr/>
          <a:lstStyle/>
          <a:p>
            <a:fld id="{7C345F69-A73D-402A-B048-005CC3C3DC0E}" type="slidenum">
              <a:rPr lang="es-ES" smtClean="0"/>
              <a:t>9</a:t>
            </a:fld>
            <a:endParaRPr lang="es-ES"/>
          </a:p>
        </p:txBody>
      </p:sp>
    </p:spTree>
    <p:extLst>
      <p:ext uri="{BB962C8B-B14F-4D97-AF65-F5344CB8AC3E}">
        <p14:creationId xmlns:p14="http://schemas.microsoft.com/office/powerpoint/2010/main" val="2928692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FAFE3A96-71F3-4569-95ED-A8682C119A8B}" type="datetimeFigureOut">
              <a:rPr lang="es-ES" smtClean="0"/>
              <a:t>29/03/2021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B78025A-EA3A-4227-B8B1-1034D29844E8}" type="slidenum">
              <a:rPr lang="es-ES" smtClean="0"/>
              <a:t>‹Nº›</a:t>
            </a:fld>
            <a:endParaRPr lang="es-ES"/>
          </a:p>
        </p:txBody>
      </p:sp>
    </p:spTree>
    <p:extLst>
      <p:ext uri="{BB962C8B-B14F-4D97-AF65-F5344CB8AC3E}">
        <p14:creationId xmlns:p14="http://schemas.microsoft.com/office/powerpoint/2010/main" val="3596084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FAFE3A96-71F3-4569-95ED-A8682C119A8B}" type="datetimeFigureOut">
              <a:rPr lang="es-ES" smtClean="0"/>
              <a:t>29/03/2021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B78025A-EA3A-4227-B8B1-1034D29844E8}" type="slidenum">
              <a:rPr lang="es-ES" smtClean="0"/>
              <a:t>‹Nº›</a:t>
            </a:fld>
            <a:endParaRPr lang="es-ES"/>
          </a:p>
        </p:txBody>
      </p:sp>
    </p:spTree>
    <p:extLst>
      <p:ext uri="{BB962C8B-B14F-4D97-AF65-F5344CB8AC3E}">
        <p14:creationId xmlns:p14="http://schemas.microsoft.com/office/powerpoint/2010/main" val="599003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FAFE3A96-71F3-4569-95ED-A8682C119A8B}" type="datetimeFigureOut">
              <a:rPr lang="es-ES" smtClean="0"/>
              <a:t>29/03/2021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B78025A-EA3A-4227-B8B1-1034D29844E8}" type="slidenum">
              <a:rPr lang="es-ES" smtClean="0"/>
              <a:t>‹Nº›</a:t>
            </a:fld>
            <a:endParaRPr lang="es-ES"/>
          </a:p>
        </p:txBody>
      </p:sp>
    </p:spTree>
    <p:extLst>
      <p:ext uri="{BB962C8B-B14F-4D97-AF65-F5344CB8AC3E}">
        <p14:creationId xmlns:p14="http://schemas.microsoft.com/office/powerpoint/2010/main" val="1490687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FAFE3A96-71F3-4569-95ED-A8682C119A8B}" type="datetimeFigureOut">
              <a:rPr lang="es-ES" smtClean="0"/>
              <a:t>29/03/2021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B78025A-EA3A-4227-B8B1-1034D29844E8}" type="slidenum">
              <a:rPr lang="es-ES" smtClean="0"/>
              <a:t>‹Nº›</a:t>
            </a:fld>
            <a:endParaRPr lang="es-ES"/>
          </a:p>
        </p:txBody>
      </p:sp>
    </p:spTree>
    <p:extLst>
      <p:ext uri="{BB962C8B-B14F-4D97-AF65-F5344CB8AC3E}">
        <p14:creationId xmlns:p14="http://schemas.microsoft.com/office/powerpoint/2010/main" val="2084049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FAFE3A96-71F3-4569-95ED-A8682C119A8B}" type="datetimeFigureOut">
              <a:rPr lang="es-ES" smtClean="0"/>
              <a:t>29/03/2021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B78025A-EA3A-4227-B8B1-1034D29844E8}" type="slidenum">
              <a:rPr lang="es-ES" smtClean="0"/>
              <a:t>‹Nº›</a:t>
            </a:fld>
            <a:endParaRPr lang="es-ES"/>
          </a:p>
        </p:txBody>
      </p:sp>
    </p:spTree>
    <p:extLst>
      <p:ext uri="{BB962C8B-B14F-4D97-AF65-F5344CB8AC3E}">
        <p14:creationId xmlns:p14="http://schemas.microsoft.com/office/powerpoint/2010/main" val="109482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FAFE3A96-71F3-4569-95ED-A8682C119A8B}" type="datetimeFigureOut">
              <a:rPr lang="es-ES" smtClean="0"/>
              <a:t>29/03/2021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B78025A-EA3A-4227-B8B1-1034D29844E8}" type="slidenum">
              <a:rPr lang="es-ES" smtClean="0"/>
              <a:t>‹Nº›</a:t>
            </a:fld>
            <a:endParaRPr lang="es-ES"/>
          </a:p>
        </p:txBody>
      </p:sp>
    </p:spTree>
    <p:extLst>
      <p:ext uri="{BB962C8B-B14F-4D97-AF65-F5344CB8AC3E}">
        <p14:creationId xmlns:p14="http://schemas.microsoft.com/office/powerpoint/2010/main" val="3759606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FAFE3A96-71F3-4569-95ED-A8682C119A8B}" type="datetimeFigureOut">
              <a:rPr lang="es-ES" smtClean="0"/>
              <a:t>29/03/2021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4B78025A-EA3A-4227-B8B1-1034D29844E8}" type="slidenum">
              <a:rPr lang="es-ES" smtClean="0"/>
              <a:t>‹Nº›</a:t>
            </a:fld>
            <a:endParaRPr lang="es-ES"/>
          </a:p>
        </p:txBody>
      </p:sp>
    </p:spTree>
    <p:extLst>
      <p:ext uri="{BB962C8B-B14F-4D97-AF65-F5344CB8AC3E}">
        <p14:creationId xmlns:p14="http://schemas.microsoft.com/office/powerpoint/2010/main" val="2755345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FAFE3A96-71F3-4569-95ED-A8682C119A8B}" type="datetimeFigureOut">
              <a:rPr lang="es-ES" smtClean="0"/>
              <a:t>29/03/2021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4B78025A-EA3A-4227-B8B1-1034D29844E8}" type="slidenum">
              <a:rPr lang="es-ES" smtClean="0"/>
              <a:t>‹Nº›</a:t>
            </a:fld>
            <a:endParaRPr lang="es-ES"/>
          </a:p>
        </p:txBody>
      </p:sp>
    </p:spTree>
    <p:extLst>
      <p:ext uri="{BB962C8B-B14F-4D97-AF65-F5344CB8AC3E}">
        <p14:creationId xmlns:p14="http://schemas.microsoft.com/office/powerpoint/2010/main" val="3225399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AFE3A96-71F3-4569-95ED-A8682C119A8B}" type="datetimeFigureOut">
              <a:rPr lang="es-ES" smtClean="0"/>
              <a:t>29/03/2021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4B78025A-EA3A-4227-B8B1-1034D29844E8}" type="slidenum">
              <a:rPr lang="es-ES" smtClean="0"/>
              <a:t>‹Nº›</a:t>
            </a:fld>
            <a:endParaRPr lang="es-ES"/>
          </a:p>
        </p:txBody>
      </p:sp>
    </p:spTree>
    <p:extLst>
      <p:ext uri="{BB962C8B-B14F-4D97-AF65-F5344CB8AC3E}">
        <p14:creationId xmlns:p14="http://schemas.microsoft.com/office/powerpoint/2010/main" val="2790480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FAFE3A96-71F3-4569-95ED-A8682C119A8B}" type="datetimeFigureOut">
              <a:rPr lang="es-ES" smtClean="0"/>
              <a:t>29/03/2021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B78025A-EA3A-4227-B8B1-1034D29844E8}" type="slidenum">
              <a:rPr lang="es-ES" smtClean="0"/>
              <a:t>‹Nº›</a:t>
            </a:fld>
            <a:endParaRPr lang="es-ES"/>
          </a:p>
        </p:txBody>
      </p:sp>
    </p:spTree>
    <p:extLst>
      <p:ext uri="{BB962C8B-B14F-4D97-AF65-F5344CB8AC3E}">
        <p14:creationId xmlns:p14="http://schemas.microsoft.com/office/powerpoint/2010/main" val="2754919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FAFE3A96-71F3-4569-95ED-A8682C119A8B}" type="datetimeFigureOut">
              <a:rPr lang="es-ES" smtClean="0"/>
              <a:t>29/03/2021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B78025A-EA3A-4227-B8B1-1034D29844E8}" type="slidenum">
              <a:rPr lang="es-ES" smtClean="0"/>
              <a:t>‹Nº›</a:t>
            </a:fld>
            <a:endParaRPr lang="es-ES"/>
          </a:p>
        </p:txBody>
      </p:sp>
    </p:spTree>
    <p:extLst>
      <p:ext uri="{BB962C8B-B14F-4D97-AF65-F5344CB8AC3E}">
        <p14:creationId xmlns:p14="http://schemas.microsoft.com/office/powerpoint/2010/main" val="2166908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FE3A96-71F3-4569-95ED-A8682C119A8B}" type="datetimeFigureOut">
              <a:rPr lang="es-ES" smtClean="0"/>
              <a:t>29/03/2021</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78025A-EA3A-4227-B8B1-1034D29844E8}" type="slidenum">
              <a:rPr lang="es-ES" smtClean="0"/>
              <a:t>‹Nº›</a:t>
            </a:fld>
            <a:endParaRPr lang="es-ES"/>
          </a:p>
        </p:txBody>
      </p:sp>
    </p:spTree>
    <p:extLst>
      <p:ext uri="{BB962C8B-B14F-4D97-AF65-F5344CB8AC3E}">
        <p14:creationId xmlns:p14="http://schemas.microsoft.com/office/powerpoint/2010/main" val="30141284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03548" y="2134654"/>
            <a:ext cx="7920880" cy="1656184"/>
          </a:xfrm>
        </p:spPr>
        <p:txBody>
          <a:bodyPr>
            <a:normAutofit/>
          </a:bodyPr>
          <a:lstStyle/>
          <a:p>
            <a:r>
              <a:rPr lang="en-US" sz="3600" b="1" dirty="0"/>
              <a:t>THE TECHNOLOGICAL BASES OF SEXUAL ABUSE AND GENDER VIOLENCE ONLINE </a:t>
            </a:r>
            <a:endParaRPr lang="es-ES" sz="3600" dirty="0"/>
          </a:p>
        </p:txBody>
      </p:sp>
      <p:pic>
        <p:nvPicPr>
          <p:cNvPr id="5" name="0 Imagen">
            <a:extLst>
              <a:ext uri="{FF2B5EF4-FFF2-40B4-BE49-F238E27FC236}">
                <a16:creationId xmlns:a16="http://schemas.microsoft.com/office/drawing/2014/main" xmlns="" id="{1E65947A-37F8-4DA8-A5A7-30C851F21F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6137463"/>
            <a:ext cx="2415619" cy="603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5810239"/>
            <a:ext cx="4032448" cy="931129"/>
          </a:xfrm>
          <a:prstGeom prst="rect">
            <a:avLst/>
          </a:prstGeom>
        </p:spPr>
      </p:pic>
      <p:sp>
        <p:nvSpPr>
          <p:cNvPr id="7" name="Subtítulo 6">
            <a:extLst>
              <a:ext uri="{FF2B5EF4-FFF2-40B4-BE49-F238E27FC236}">
                <a16:creationId xmlns:a16="http://schemas.microsoft.com/office/drawing/2014/main" xmlns="" id="{B0504090-07AD-43F9-B7F0-81EB852B72BE}"/>
              </a:ext>
            </a:extLst>
          </p:cNvPr>
          <p:cNvSpPr>
            <a:spLocks noGrp="1"/>
          </p:cNvSpPr>
          <p:nvPr>
            <p:ph type="subTitle" idx="1"/>
          </p:nvPr>
        </p:nvSpPr>
        <p:spPr>
          <a:xfrm>
            <a:off x="1263588" y="4096148"/>
            <a:ext cx="6400800" cy="1752600"/>
          </a:xfrm>
        </p:spPr>
        <p:txBody>
          <a:bodyPr>
            <a:normAutofit/>
          </a:bodyPr>
          <a:lstStyle/>
          <a:p>
            <a:r>
              <a:rPr lang="es-ES" sz="17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Ángel Gordo</a:t>
            </a:r>
            <a:r>
              <a:rPr lang="es-ES" sz="1700" dirty="0">
                <a:effectLst/>
                <a:latin typeface="Calibri" panose="020F0502020204030204" pitchFamily="34" charset="0"/>
                <a:ea typeface="Calibri" panose="020F0502020204030204" pitchFamily="34" charset="0"/>
                <a:cs typeface="Calibri" panose="020F0502020204030204" pitchFamily="34" charset="0"/>
              </a:rPr>
              <a:t> (ajgordol</a:t>
            </a:r>
            <a:r>
              <a:rPr lang="es-ES" sz="1700" dirty="0">
                <a:latin typeface="Calibri" panose="020F0502020204030204" pitchFamily="34" charset="0"/>
                <a:ea typeface="Calibri" panose="020F0502020204030204" pitchFamily="34" charset="0"/>
                <a:cs typeface="Calibri" panose="020F0502020204030204" pitchFamily="34" charset="0"/>
              </a:rPr>
              <a:t>@cps.ucm.es)</a:t>
            </a:r>
            <a:endParaRPr lang="es-ES" sz="1700" dirty="0">
              <a:effectLst/>
              <a:latin typeface="Calibri" panose="020F0502020204030204" pitchFamily="34" charset="0"/>
              <a:ea typeface="Calibri" panose="020F0502020204030204" pitchFamily="34" charset="0"/>
              <a:cs typeface="Calibri" panose="020F0502020204030204" pitchFamily="34" charset="0"/>
            </a:endParaRPr>
          </a:p>
          <a:p>
            <a:r>
              <a:rPr lang="es-ES" sz="1700" b="1" dirty="0">
                <a:solidFill>
                  <a:schemeClr val="tx1"/>
                </a:solidFill>
                <a:latin typeface="Calibri" panose="020F0502020204030204" pitchFamily="34" charset="0"/>
                <a:cs typeface="Calibri" panose="020F0502020204030204" pitchFamily="34" charset="0"/>
              </a:rPr>
              <a:t>María José Rubio </a:t>
            </a:r>
            <a:r>
              <a:rPr lang="es-ES" sz="1700" dirty="0">
                <a:effectLst/>
                <a:latin typeface="Calibri" panose="020F0502020204030204" pitchFamily="34" charset="0"/>
                <a:ea typeface="Calibri" panose="020F0502020204030204" pitchFamily="34" charset="0"/>
                <a:cs typeface="Calibri" panose="020F0502020204030204" pitchFamily="34" charset="0"/>
              </a:rPr>
              <a:t>(mj.rubio@cps.ucm.es)</a:t>
            </a:r>
          </a:p>
          <a:p>
            <a:r>
              <a:rPr lang="es-ES" sz="1700" b="1" dirty="0">
                <a:solidFill>
                  <a:schemeClr val="tx1"/>
                </a:solidFill>
                <a:latin typeface="Calibri" panose="020F0502020204030204" pitchFamily="34" charset="0"/>
                <a:cs typeface="Calibri" panose="020F0502020204030204" pitchFamily="34" charset="0"/>
              </a:rPr>
              <a:t>Pilar Parra </a:t>
            </a:r>
            <a:r>
              <a:rPr lang="es-ES" sz="1700" dirty="0">
                <a:effectLst/>
                <a:latin typeface="Calibri" panose="020F0502020204030204" pitchFamily="34" charset="0"/>
                <a:ea typeface="Calibri" panose="020F0502020204030204" pitchFamily="34" charset="0"/>
                <a:cs typeface="Calibri" panose="020F0502020204030204" pitchFamily="34" charset="0"/>
              </a:rPr>
              <a:t>(pparra</a:t>
            </a:r>
            <a:r>
              <a:rPr lang="es-ES" sz="1700" dirty="0">
                <a:latin typeface="Calibri" panose="020F0502020204030204" pitchFamily="34" charset="0"/>
                <a:ea typeface="Calibri" panose="020F0502020204030204" pitchFamily="34" charset="0"/>
                <a:cs typeface="Calibri" panose="020F0502020204030204" pitchFamily="34" charset="0"/>
              </a:rPr>
              <a:t>@cps.ucm.es)</a:t>
            </a:r>
            <a:endParaRPr lang="es-ES" sz="1700" dirty="0">
              <a:effectLst/>
              <a:latin typeface="Calibri" panose="020F0502020204030204" pitchFamily="34" charset="0"/>
              <a:ea typeface="Calibri" panose="020F0502020204030204" pitchFamily="34" charset="0"/>
              <a:cs typeface="Calibri" panose="020F0502020204030204" pitchFamily="34" charset="0"/>
            </a:endParaRPr>
          </a:p>
          <a:p>
            <a:r>
              <a:rPr lang="es-ES" sz="17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Carla Barrio </a:t>
            </a:r>
            <a:r>
              <a:rPr lang="es-ES" sz="1700" dirty="0">
                <a:effectLst/>
                <a:latin typeface="Calibri" panose="020F0502020204030204" pitchFamily="34" charset="0"/>
                <a:ea typeface="Calibri" panose="020F0502020204030204" pitchFamily="34" charset="0"/>
                <a:cs typeface="Calibri" panose="020F0502020204030204" pitchFamily="34" charset="0"/>
              </a:rPr>
              <a:t>(c.barrio@ucm.es)</a:t>
            </a:r>
            <a:endParaRPr lang="es-ES" sz="17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CuadroTexto 8">
            <a:extLst>
              <a:ext uri="{FF2B5EF4-FFF2-40B4-BE49-F238E27FC236}">
                <a16:creationId xmlns:a16="http://schemas.microsoft.com/office/drawing/2014/main" xmlns="" id="{BF27A161-1AF7-4342-8C9F-53F9AF5140D2}"/>
              </a:ext>
            </a:extLst>
          </p:cNvPr>
          <p:cNvSpPr txBox="1"/>
          <p:nvPr/>
        </p:nvSpPr>
        <p:spPr>
          <a:xfrm>
            <a:off x="453924" y="795207"/>
            <a:ext cx="7970504" cy="1171988"/>
          </a:xfrm>
          <a:prstGeom prst="rect">
            <a:avLst/>
          </a:prstGeom>
          <a:noFill/>
        </p:spPr>
        <p:txBody>
          <a:bodyPr wrap="square">
            <a:spAutoFit/>
          </a:bodyPr>
          <a:lstStyle/>
          <a:p>
            <a:pPr algn="ctr">
              <a:lnSpc>
                <a:spcPct val="107000"/>
              </a:lnSpc>
              <a:spcAft>
                <a:spcPts val="800"/>
              </a:spcAft>
            </a:pPr>
            <a:r>
              <a:rPr lang="en-US" sz="1800" i="1" dirty="0">
                <a:solidFill>
                  <a:srgbClr val="212121"/>
                </a:solidFill>
                <a:effectLst/>
                <a:latin typeface="Times New Roman" panose="02020603050405020304" pitchFamily="18" charset="0"/>
                <a:ea typeface="Calibri" panose="020F0502020204030204" pitchFamily="34" charset="0"/>
                <a:cs typeface="Times New Roman" panose="02020603050405020304" pitchFamily="18" charset="0"/>
              </a:rPr>
              <a:t>Studying digital vulnerabilities, violence and resistance: methodological</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1800" i="1" dirty="0">
                <a:solidFill>
                  <a:srgbClr val="212121"/>
                </a:solidFill>
                <a:effectLst/>
                <a:latin typeface="Times New Roman" panose="02020603050405020304" pitchFamily="18" charset="0"/>
                <a:ea typeface="Calibri" panose="020F0502020204030204" pitchFamily="34" charset="0"/>
                <a:cs typeface="Times New Roman" panose="02020603050405020304" pitchFamily="18" charset="0"/>
              </a:rPr>
              <a:t>challenges and epistemological dilemmas in gender and sexualities research</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1800" i="1" dirty="0">
                <a:solidFill>
                  <a:srgbClr val="212121"/>
                </a:solidFill>
                <a:effectLst/>
                <a:latin typeface="Times New Roman" panose="02020603050405020304" pitchFamily="18" charset="0"/>
                <a:ea typeface="Calibri" panose="020F0502020204030204" pitchFamily="34" charset="0"/>
                <a:cs typeface="Times New Roman" panose="02020603050405020304" pitchFamily="18" charset="0"/>
              </a:rPr>
              <a:t>(Online symposium)</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2" name="Conector recto 11">
            <a:extLst>
              <a:ext uri="{FF2B5EF4-FFF2-40B4-BE49-F238E27FC236}">
                <a16:creationId xmlns:a16="http://schemas.microsoft.com/office/drawing/2014/main" xmlns="" id="{F8589436-2E5D-452D-AE6E-45A81682DCE4}"/>
              </a:ext>
            </a:extLst>
          </p:cNvPr>
          <p:cNvCxnSpPr>
            <a:cxnSpLocks/>
          </p:cNvCxnSpPr>
          <p:nvPr/>
        </p:nvCxnSpPr>
        <p:spPr>
          <a:xfrm>
            <a:off x="395536" y="2134654"/>
            <a:ext cx="8136904" cy="0"/>
          </a:xfrm>
          <a:prstGeom prst="line">
            <a:avLst/>
          </a:prstGeom>
        </p:spPr>
        <p:style>
          <a:lnRef idx="1">
            <a:schemeClr val="dk1"/>
          </a:lnRef>
          <a:fillRef idx="0">
            <a:schemeClr val="dk1"/>
          </a:fillRef>
          <a:effectRef idx="0">
            <a:schemeClr val="dk1"/>
          </a:effectRef>
          <a:fontRef idx="minor">
            <a:schemeClr val="tx1"/>
          </a:fontRef>
        </p:style>
      </p:cxnSp>
      <p:cxnSp>
        <p:nvCxnSpPr>
          <p:cNvPr id="13" name="Conector recto 12">
            <a:extLst>
              <a:ext uri="{FF2B5EF4-FFF2-40B4-BE49-F238E27FC236}">
                <a16:creationId xmlns:a16="http://schemas.microsoft.com/office/drawing/2014/main" xmlns="" id="{2442BFD2-0A00-4471-AE3A-644022DB8B2F}"/>
              </a:ext>
            </a:extLst>
          </p:cNvPr>
          <p:cNvCxnSpPr>
            <a:cxnSpLocks/>
          </p:cNvCxnSpPr>
          <p:nvPr/>
        </p:nvCxnSpPr>
        <p:spPr>
          <a:xfrm>
            <a:off x="395536" y="3825424"/>
            <a:ext cx="8136904" cy="0"/>
          </a:xfrm>
          <a:prstGeom prst="line">
            <a:avLst/>
          </a:prstGeom>
        </p:spPr>
        <p:style>
          <a:lnRef idx="1">
            <a:schemeClr val="dk1"/>
          </a:lnRef>
          <a:fillRef idx="0">
            <a:schemeClr val="dk1"/>
          </a:fillRef>
          <a:effectRef idx="0">
            <a:schemeClr val="dk1"/>
          </a:effectRef>
          <a:fontRef idx="minor">
            <a:schemeClr val="tx1"/>
          </a:fontRef>
        </p:style>
      </p:cxnSp>
      <p:sp>
        <p:nvSpPr>
          <p:cNvPr id="14" name="Rectángulo 13">
            <a:extLst>
              <a:ext uri="{FF2B5EF4-FFF2-40B4-BE49-F238E27FC236}">
                <a16:creationId xmlns:a16="http://schemas.microsoft.com/office/drawing/2014/main" xmlns="" id="{2C28FD7E-57F0-4EF4-9B46-17608D498C2D}"/>
              </a:ext>
            </a:extLst>
          </p:cNvPr>
          <p:cNvSpPr/>
          <p:nvPr/>
        </p:nvSpPr>
        <p:spPr>
          <a:xfrm>
            <a:off x="0" y="0"/>
            <a:ext cx="9144000" cy="1166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849757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39552" y="1700808"/>
            <a:ext cx="8136904" cy="3672408"/>
          </a:xfrm>
        </p:spPr>
        <p:txBody>
          <a:bodyPr>
            <a:normAutofit fontScale="77500" lnSpcReduction="20000"/>
          </a:bodyPr>
          <a:lstStyle/>
          <a:p>
            <a:pPr lvl="0" algn="l"/>
            <a:r>
              <a:rPr lang="es-ES" sz="3600" b="1" dirty="0">
                <a:solidFill>
                  <a:schemeClr val="accent2">
                    <a:lumMod val="75000"/>
                  </a:schemeClr>
                </a:solidFill>
              </a:rPr>
              <a:t>RESEARCH PROPOSAL (III)</a:t>
            </a:r>
          </a:p>
          <a:p>
            <a:pPr lvl="0" algn="l"/>
            <a:endParaRPr lang="es-ES" sz="1200" b="1" dirty="0">
              <a:solidFill>
                <a:schemeClr val="accent2">
                  <a:lumMod val="75000"/>
                </a:schemeClr>
              </a:solidFill>
            </a:endParaRPr>
          </a:p>
          <a:p>
            <a:pPr lvl="0"/>
            <a:r>
              <a:rPr lang="en-GB" sz="3000" b="1" dirty="0">
                <a:solidFill>
                  <a:schemeClr val="bg1">
                    <a:lumMod val="50000"/>
                  </a:schemeClr>
                </a:solidFill>
              </a:rPr>
              <a:t>UNCOVER WHAT IS HIDDEN BEHIND THE DIGITAL TECHNOLOGIES; THE ASPECTS WHICH APPARENTLY DO NOT EXIST</a:t>
            </a:r>
          </a:p>
          <a:p>
            <a:pPr lvl="0" algn="l"/>
            <a:endParaRPr lang="en-GB" sz="1300" b="1" dirty="0">
              <a:solidFill>
                <a:schemeClr val="bg1">
                  <a:lumMod val="50000"/>
                </a:schemeClr>
              </a:solidFill>
            </a:endParaRPr>
          </a:p>
          <a:p>
            <a:pPr lvl="0" algn="l"/>
            <a:r>
              <a:rPr lang="en-GB" sz="2800" dirty="0">
                <a:solidFill>
                  <a:schemeClr val="tx1"/>
                </a:solidFill>
              </a:rPr>
              <a:t>Digital environments (social media platforms, dating apps, internet forums and so on) can encourage online gender-based violence and sexual abuse, </a:t>
            </a:r>
            <a:r>
              <a:rPr lang="en-GB" sz="2800" b="1" dirty="0">
                <a:solidFill>
                  <a:schemeClr val="tx1"/>
                </a:solidFill>
              </a:rPr>
              <a:t>or be designed to prevent the implementation of measures to tackle them</a:t>
            </a:r>
          </a:p>
          <a:p>
            <a:pPr marL="457200" indent="-457200" algn="l">
              <a:buFont typeface="Arial" panose="020B0604020202020204" pitchFamily="34" charset="0"/>
              <a:buChar char="•"/>
            </a:pPr>
            <a:r>
              <a:rPr lang="en-US" sz="2800" dirty="0">
                <a:solidFill>
                  <a:schemeClr val="tx1"/>
                </a:solidFill>
              </a:rPr>
              <a:t>Identifying which part of these designs promote practices such as cyberviolence or online misogyny will be fundamental for avoiding this kind of cultural violence in the future. Our main goal is to highlight these risks</a:t>
            </a:r>
            <a:endParaRPr lang="en-GB" sz="2800" dirty="0">
              <a:solidFill>
                <a:schemeClr val="tx1"/>
              </a:solidFill>
            </a:endParaRPr>
          </a:p>
          <a:p>
            <a:pPr marL="457200" indent="-457200" algn="l">
              <a:buFont typeface="Arial" panose="020B0604020202020204" pitchFamily="34" charset="0"/>
              <a:buChar char="•"/>
            </a:pPr>
            <a:endParaRPr lang="en-GB" sz="2800" dirty="0">
              <a:solidFill>
                <a:schemeClr val="tx1"/>
              </a:solidFill>
            </a:endParaRPr>
          </a:p>
          <a:p>
            <a:pPr lvl="0" algn="l"/>
            <a:endParaRPr lang="es-ES" sz="2800" dirty="0">
              <a:solidFill>
                <a:schemeClr val="tx1"/>
              </a:solidFill>
            </a:endParaRPr>
          </a:p>
        </p:txBody>
      </p:sp>
      <p:pic>
        <p:nvPicPr>
          <p:cNvPr id="5" name="0 Imagen">
            <a:extLst>
              <a:ext uri="{FF2B5EF4-FFF2-40B4-BE49-F238E27FC236}">
                <a16:creationId xmlns:a16="http://schemas.microsoft.com/office/drawing/2014/main" xmlns="" id="{1E65947A-37F8-4DA8-A5A7-30C851F21F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6137463"/>
            <a:ext cx="2415619" cy="603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5810239"/>
            <a:ext cx="4032448" cy="931129"/>
          </a:xfrm>
          <a:prstGeom prst="rect">
            <a:avLst/>
          </a:prstGeom>
        </p:spPr>
      </p:pic>
      <p:sp>
        <p:nvSpPr>
          <p:cNvPr id="8" name="1 Título">
            <a:extLst>
              <a:ext uri="{FF2B5EF4-FFF2-40B4-BE49-F238E27FC236}">
                <a16:creationId xmlns:a16="http://schemas.microsoft.com/office/drawing/2014/main" xmlns="" id="{46BB77B3-7BD7-40CF-B2C3-BF76BD4450FE}"/>
              </a:ext>
            </a:extLst>
          </p:cNvPr>
          <p:cNvSpPr txBox="1">
            <a:spLocks/>
          </p:cNvSpPr>
          <p:nvPr/>
        </p:nvSpPr>
        <p:spPr>
          <a:xfrm>
            <a:off x="611560" y="396501"/>
            <a:ext cx="7920880" cy="165618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t>THE TECHNOLOGICAL BASES OF SEXUAL ABUSE AND GENDER VIOLENCE ONLINE </a:t>
            </a:r>
            <a:br>
              <a:rPr lang="en-US" sz="2800" b="1" dirty="0"/>
            </a:br>
            <a:endParaRPr lang="es-ES" sz="2800" dirty="0"/>
          </a:p>
        </p:txBody>
      </p:sp>
      <p:sp>
        <p:nvSpPr>
          <p:cNvPr id="9" name="Rectángulo 8">
            <a:extLst>
              <a:ext uri="{FF2B5EF4-FFF2-40B4-BE49-F238E27FC236}">
                <a16:creationId xmlns:a16="http://schemas.microsoft.com/office/drawing/2014/main" xmlns="" id="{DD353C0D-FCA6-4F34-8C99-A7393DC1182D}"/>
              </a:ext>
            </a:extLst>
          </p:cNvPr>
          <p:cNvSpPr/>
          <p:nvPr/>
        </p:nvSpPr>
        <p:spPr>
          <a:xfrm>
            <a:off x="0" y="0"/>
            <a:ext cx="9144000" cy="1166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356334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03548" y="1931646"/>
            <a:ext cx="8136904" cy="3672408"/>
          </a:xfrm>
        </p:spPr>
        <p:txBody>
          <a:bodyPr>
            <a:normAutofit/>
          </a:bodyPr>
          <a:lstStyle/>
          <a:p>
            <a:pPr lvl="0" algn="l"/>
            <a:r>
              <a:rPr lang="es-ES" sz="2800" b="1" dirty="0">
                <a:solidFill>
                  <a:schemeClr val="accent2">
                    <a:lumMod val="75000"/>
                  </a:schemeClr>
                </a:solidFill>
              </a:rPr>
              <a:t>RESEARCH PROPOSAL (IV)</a:t>
            </a:r>
          </a:p>
          <a:p>
            <a:pPr lvl="0" algn="l"/>
            <a:r>
              <a:rPr lang="en-US" sz="2800" dirty="0">
                <a:solidFill>
                  <a:schemeClr val="tx1">
                    <a:lumMod val="50000"/>
                    <a:lumOff val="50000"/>
                  </a:schemeClr>
                </a:solidFill>
              </a:rPr>
              <a:t>Findings shall be important for implementing </a:t>
            </a:r>
            <a:r>
              <a:rPr lang="en-US" sz="2800" b="1" dirty="0">
                <a:solidFill>
                  <a:schemeClr val="tx1">
                    <a:lumMod val="50000"/>
                    <a:lumOff val="50000"/>
                  </a:schemeClr>
                </a:solidFill>
              </a:rPr>
              <a:t>digital policies</a:t>
            </a:r>
            <a:r>
              <a:rPr lang="en-US" sz="2800" dirty="0">
                <a:solidFill>
                  <a:schemeClr val="tx1">
                    <a:lumMod val="50000"/>
                    <a:lumOff val="50000"/>
                  </a:schemeClr>
                </a:solidFill>
              </a:rPr>
              <a:t> and promoting </a:t>
            </a:r>
            <a:r>
              <a:rPr lang="en-US" sz="2800" b="1" dirty="0">
                <a:solidFill>
                  <a:schemeClr val="tx1">
                    <a:lumMod val="50000"/>
                    <a:lumOff val="50000"/>
                  </a:schemeClr>
                </a:solidFill>
              </a:rPr>
              <a:t>youth awareness campaigns</a:t>
            </a:r>
            <a:r>
              <a:rPr lang="en-US" sz="2800" dirty="0">
                <a:solidFill>
                  <a:schemeClr val="tx1">
                    <a:lumMod val="50000"/>
                    <a:lumOff val="50000"/>
                  </a:schemeClr>
                </a:solidFill>
              </a:rPr>
              <a:t>. Digital literacy is crucial to encourage young people </a:t>
            </a:r>
            <a:r>
              <a:rPr lang="en-GB" sz="2800" dirty="0">
                <a:solidFill>
                  <a:schemeClr val="tx1">
                    <a:lumMod val="50000"/>
                    <a:lumOff val="50000"/>
                  </a:schemeClr>
                </a:solidFill>
              </a:rPr>
              <a:t>to </a:t>
            </a:r>
            <a:r>
              <a:rPr lang="en-GB" sz="2800" b="1" dirty="0">
                <a:solidFill>
                  <a:schemeClr val="tx1">
                    <a:lumMod val="50000"/>
                    <a:lumOff val="50000"/>
                  </a:schemeClr>
                </a:solidFill>
              </a:rPr>
              <a:t>use secure digital environments </a:t>
            </a:r>
            <a:r>
              <a:rPr lang="en-GB" sz="2800" dirty="0">
                <a:solidFill>
                  <a:schemeClr val="tx1">
                    <a:lumMod val="50000"/>
                    <a:lumOff val="50000"/>
                  </a:schemeClr>
                </a:solidFill>
              </a:rPr>
              <a:t>which are </a:t>
            </a:r>
            <a:r>
              <a:rPr lang="en-GB" sz="2800" b="1" dirty="0">
                <a:solidFill>
                  <a:schemeClr val="tx1">
                    <a:lumMod val="50000"/>
                    <a:lumOff val="50000"/>
                  </a:schemeClr>
                </a:solidFill>
              </a:rPr>
              <a:t>free from online gender-based violence and sexual abuse</a:t>
            </a:r>
          </a:p>
        </p:txBody>
      </p:sp>
      <p:pic>
        <p:nvPicPr>
          <p:cNvPr id="5" name="0 Imagen">
            <a:extLst>
              <a:ext uri="{FF2B5EF4-FFF2-40B4-BE49-F238E27FC236}">
                <a16:creationId xmlns:a16="http://schemas.microsoft.com/office/drawing/2014/main" xmlns="" id="{1E65947A-37F8-4DA8-A5A7-30C851F21F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6137463"/>
            <a:ext cx="2415619" cy="603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5810239"/>
            <a:ext cx="4032448" cy="931129"/>
          </a:xfrm>
          <a:prstGeom prst="rect">
            <a:avLst/>
          </a:prstGeom>
        </p:spPr>
      </p:pic>
      <p:sp>
        <p:nvSpPr>
          <p:cNvPr id="8" name="1 Título">
            <a:extLst>
              <a:ext uri="{FF2B5EF4-FFF2-40B4-BE49-F238E27FC236}">
                <a16:creationId xmlns:a16="http://schemas.microsoft.com/office/drawing/2014/main" xmlns="" id="{6246D24E-23AD-4DAC-A162-AA403617F2B8}"/>
              </a:ext>
            </a:extLst>
          </p:cNvPr>
          <p:cNvSpPr txBox="1">
            <a:spLocks/>
          </p:cNvSpPr>
          <p:nvPr/>
        </p:nvSpPr>
        <p:spPr>
          <a:xfrm>
            <a:off x="611560" y="396501"/>
            <a:ext cx="7920880" cy="165618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t>THE TECHNOLOGICAL BASES OF SEXUAL ABUSE AND GENDER VIOLENCE ONLINE </a:t>
            </a:r>
            <a:br>
              <a:rPr lang="en-US" sz="2800" b="1" dirty="0"/>
            </a:br>
            <a:endParaRPr lang="es-ES" sz="2800" dirty="0"/>
          </a:p>
        </p:txBody>
      </p:sp>
      <p:sp>
        <p:nvSpPr>
          <p:cNvPr id="9" name="Rectángulo 8">
            <a:extLst>
              <a:ext uri="{FF2B5EF4-FFF2-40B4-BE49-F238E27FC236}">
                <a16:creationId xmlns:a16="http://schemas.microsoft.com/office/drawing/2014/main" xmlns="" id="{775EA283-4ED3-421B-9A7E-E15927B3ABAB}"/>
              </a:ext>
            </a:extLst>
          </p:cNvPr>
          <p:cNvSpPr/>
          <p:nvPr/>
        </p:nvSpPr>
        <p:spPr>
          <a:xfrm>
            <a:off x="0" y="0"/>
            <a:ext cx="9144000" cy="1166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265175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39552" y="2204864"/>
            <a:ext cx="8136904" cy="3312368"/>
          </a:xfrm>
        </p:spPr>
        <p:txBody>
          <a:bodyPr>
            <a:normAutofit/>
          </a:bodyPr>
          <a:lstStyle/>
          <a:p>
            <a:r>
              <a:rPr lang="en-GB" sz="3400" b="1" dirty="0">
                <a:solidFill>
                  <a:schemeClr val="accent2">
                    <a:lumMod val="75000"/>
                  </a:schemeClr>
                </a:solidFill>
              </a:rPr>
              <a:t>Thank you for listening</a:t>
            </a:r>
          </a:p>
          <a:p>
            <a:r>
              <a:rPr lang="en-GB" sz="2400" dirty="0">
                <a:solidFill>
                  <a:schemeClr val="tx1">
                    <a:lumMod val="50000"/>
                    <a:lumOff val="50000"/>
                  </a:schemeClr>
                </a:solidFill>
              </a:rPr>
              <a:t>Any questions are welcome</a:t>
            </a:r>
          </a:p>
        </p:txBody>
      </p:sp>
      <p:pic>
        <p:nvPicPr>
          <p:cNvPr id="5" name="0 Imagen">
            <a:extLst>
              <a:ext uri="{FF2B5EF4-FFF2-40B4-BE49-F238E27FC236}">
                <a16:creationId xmlns:a16="http://schemas.microsoft.com/office/drawing/2014/main" xmlns="" id="{1E65947A-37F8-4DA8-A5A7-30C851F21F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6137463"/>
            <a:ext cx="2415619" cy="603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5810239"/>
            <a:ext cx="4032448" cy="931129"/>
          </a:xfrm>
          <a:prstGeom prst="rect">
            <a:avLst/>
          </a:prstGeom>
        </p:spPr>
      </p:pic>
      <p:sp>
        <p:nvSpPr>
          <p:cNvPr id="8" name="1 Título">
            <a:extLst>
              <a:ext uri="{FF2B5EF4-FFF2-40B4-BE49-F238E27FC236}">
                <a16:creationId xmlns:a16="http://schemas.microsoft.com/office/drawing/2014/main" xmlns="" id="{AA92B310-A3DF-4FA4-BF4F-94F2F24C99E6}"/>
              </a:ext>
            </a:extLst>
          </p:cNvPr>
          <p:cNvSpPr txBox="1">
            <a:spLocks/>
          </p:cNvSpPr>
          <p:nvPr/>
        </p:nvSpPr>
        <p:spPr>
          <a:xfrm>
            <a:off x="611560" y="396501"/>
            <a:ext cx="7920880" cy="165618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t>THE TECHNOLOGICAL BASES OF SEXUAL ABUSE AND GENDER VIOLENCE ONLINE </a:t>
            </a:r>
            <a:br>
              <a:rPr lang="en-US" sz="2800" b="1" dirty="0"/>
            </a:br>
            <a:endParaRPr lang="es-ES" sz="2800" dirty="0"/>
          </a:p>
        </p:txBody>
      </p:sp>
      <p:sp>
        <p:nvSpPr>
          <p:cNvPr id="9" name="Rectángulo 8">
            <a:extLst>
              <a:ext uri="{FF2B5EF4-FFF2-40B4-BE49-F238E27FC236}">
                <a16:creationId xmlns:a16="http://schemas.microsoft.com/office/drawing/2014/main" xmlns="" id="{43132309-EC25-4523-B90E-5D9FD2FE5AF6}"/>
              </a:ext>
            </a:extLst>
          </p:cNvPr>
          <p:cNvSpPr/>
          <p:nvPr/>
        </p:nvSpPr>
        <p:spPr>
          <a:xfrm>
            <a:off x="0" y="0"/>
            <a:ext cx="9144000" cy="1166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280459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396501"/>
            <a:ext cx="7920880" cy="1656184"/>
          </a:xfrm>
        </p:spPr>
        <p:txBody>
          <a:bodyPr>
            <a:normAutofit/>
          </a:bodyPr>
          <a:lstStyle/>
          <a:p>
            <a:r>
              <a:rPr lang="en-US" sz="2800" b="1" dirty="0"/>
              <a:t>THE TECHNOLOGICAL BASES OF SEXUAL ABUSE AND GENDER VIOLENCE ONLINE </a:t>
            </a:r>
            <a:br>
              <a:rPr lang="en-US" sz="2800" b="1" dirty="0"/>
            </a:br>
            <a:endParaRPr lang="es-ES" sz="2800" dirty="0"/>
          </a:p>
        </p:txBody>
      </p:sp>
      <p:sp>
        <p:nvSpPr>
          <p:cNvPr id="3" name="2 Subtítulo"/>
          <p:cNvSpPr>
            <a:spLocks noGrp="1"/>
          </p:cNvSpPr>
          <p:nvPr>
            <p:ph type="subTitle" idx="1"/>
          </p:nvPr>
        </p:nvSpPr>
        <p:spPr>
          <a:xfrm>
            <a:off x="539552" y="1844824"/>
            <a:ext cx="8136904" cy="3672408"/>
          </a:xfrm>
        </p:spPr>
        <p:txBody>
          <a:bodyPr>
            <a:normAutofit lnSpcReduction="10000"/>
          </a:bodyPr>
          <a:lstStyle/>
          <a:p>
            <a:pPr algn="l"/>
            <a:r>
              <a:rPr lang="es-ES" sz="2800" b="1" dirty="0">
                <a:solidFill>
                  <a:schemeClr val="accent2">
                    <a:lumMod val="75000"/>
                  </a:schemeClr>
                </a:solidFill>
              </a:rPr>
              <a:t>INTRODUCTION</a:t>
            </a:r>
          </a:p>
          <a:p>
            <a:pPr marL="457200" indent="-457200" algn="l">
              <a:buFont typeface="Arial" panose="020B0604020202020204" pitchFamily="34" charset="0"/>
              <a:buChar char="•"/>
            </a:pPr>
            <a:r>
              <a:rPr lang="en-GB" sz="2800" b="1" dirty="0">
                <a:solidFill>
                  <a:schemeClr val="accent2">
                    <a:lumMod val="75000"/>
                  </a:schemeClr>
                </a:solidFill>
              </a:rPr>
              <a:t>What is digital gender-based violence and sexual abuse?</a:t>
            </a:r>
            <a:endParaRPr lang="en-GB" sz="2800" dirty="0">
              <a:solidFill>
                <a:schemeClr val="accent2">
                  <a:lumMod val="75000"/>
                </a:schemeClr>
              </a:solidFill>
            </a:endParaRPr>
          </a:p>
          <a:p>
            <a:pPr marL="457200" indent="-457200" algn="l">
              <a:buFont typeface="Arial" panose="020B0604020202020204" pitchFamily="34" charset="0"/>
              <a:buChar char="•"/>
            </a:pPr>
            <a:r>
              <a:rPr lang="en-GB" sz="2800" b="1" dirty="0">
                <a:solidFill>
                  <a:schemeClr val="tx1"/>
                </a:solidFill>
              </a:rPr>
              <a:t>Mixed reality </a:t>
            </a:r>
            <a:r>
              <a:rPr lang="en-GB" sz="2800" dirty="0">
                <a:solidFill>
                  <a:schemeClr val="tx1"/>
                </a:solidFill>
              </a:rPr>
              <a:t>is</a:t>
            </a:r>
            <a:r>
              <a:rPr lang="en-GB" sz="2800" b="1" dirty="0">
                <a:solidFill>
                  <a:schemeClr val="tx1"/>
                </a:solidFill>
              </a:rPr>
              <a:t> </a:t>
            </a:r>
            <a:r>
              <a:rPr lang="en-GB" sz="2800" dirty="0">
                <a:solidFill>
                  <a:schemeClr val="tx1"/>
                </a:solidFill>
              </a:rPr>
              <a:t>shaping a new environment where physical and virtual relationships (and objects) are integrated at different levels, creating new misogynistic, sexist, and sexual violence digital cultures</a:t>
            </a:r>
          </a:p>
          <a:p>
            <a:pPr marL="457200" indent="-457200" algn="l">
              <a:buFont typeface="Arial" panose="020B0604020202020204" pitchFamily="34" charset="0"/>
              <a:buChar char="•"/>
            </a:pPr>
            <a:endParaRPr lang="es-ES" sz="2800" dirty="0">
              <a:solidFill>
                <a:schemeClr val="tx1"/>
              </a:solidFill>
            </a:endParaRPr>
          </a:p>
        </p:txBody>
      </p:sp>
      <p:pic>
        <p:nvPicPr>
          <p:cNvPr id="5" name="0 Imagen">
            <a:extLst>
              <a:ext uri="{FF2B5EF4-FFF2-40B4-BE49-F238E27FC236}">
                <a16:creationId xmlns:a16="http://schemas.microsoft.com/office/drawing/2014/main" xmlns="" id="{1E65947A-37F8-4DA8-A5A7-30C851F21F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6137463"/>
            <a:ext cx="2415619" cy="603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5810239"/>
            <a:ext cx="4032448" cy="931129"/>
          </a:xfrm>
          <a:prstGeom prst="rect">
            <a:avLst/>
          </a:prstGeom>
        </p:spPr>
      </p:pic>
      <p:sp>
        <p:nvSpPr>
          <p:cNvPr id="7" name="Rectángulo 6">
            <a:extLst>
              <a:ext uri="{FF2B5EF4-FFF2-40B4-BE49-F238E27FC236}">
                <a16:creationId xmlns:a16="http://schemas.microsoft.com/office/drawing/2014/main" xmlns="" id="{7B8A21B0-F4D6-42AA-AA21-647CFF5CC15E}"/>
              </a:ext>
            </a:extLst>
          </p:cNvPr>
          <p:cNvSpPr/>
          <p:nvPr/>
        </p:nvSpPr>
        <p:spPr>
          <a:xfrm>
            <a:off x="0" y="0"/>
            <a:ext cx="9144000" cy="1166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4011527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39552" y="1844824"/>
            <a:ext cx="8136904" cy="3672408"/>
          </a:xfrm>
        </p:spPr>
        <p:txBody>
          <a:bodyPr>
            <a:normAutofit fontScale="92500" lnSpcReduction="20000"/>
          </a:bodyPr>
          <a:lstStyle/>
          <a:p>
            <a:pPr marL="457200" indent="-457200" algn="l">
              <a:buFont typeface="Arial" panose="020B0604020202020204" pitchFamily="34" charset="0"/>
              <a:buChar char="•"/>
            </a:pPr>
            <a:r>
              <a:rPr lang="en-GB" sz="2800" dirty="0">
                <a:solidFill>
                  <a:schemeClr val="tx1"/>
                </a:solidFill>
              </a:rPr>
              <a:t>Research example: </a:t>
            </a:r>
            <a:r>
              <a:rPr lang="en-GB" sz="3000" dirty="0">
                <a:solidFill>
                  <a:schemeClr val="accent2">
                    <a:lumMod val="75000"/>
                  </a:schemeClr>
                </a:solidFill>
              </a:rPr>
              <a:t>“The </a:t>
            </a:r>
            <a:r>
              <a:rPr lang="en-GB" sz="3000" dirty="0" err="1">
                <a:solidFill>
                  <a:schemeClr val="accent2">
                    <a:lumMod val="75000"/>
                  </a:schemeClr>
                </a:solidFill>
              </a:rPr>
              <a:t>Magaluf</a:t>
            </a:r>
            <a:r>
              <a:rPr lang="en-GB" sz="3000" dirty="0">
                <a:solidFill>
                  <a:schemeClr val="accent2">
                    <a:lumMod val="75000"/>
                  </a:schemeClr>
                </a:solidFill>
              </a:rPr>
              <a:t> Girl”</a:t>
            </a:r>
          </a:p>
          <a:p>
            <a:pPr marL="457200" indent="-457200" algn="just">
              <a:buFont typeface="Arial" panose="020B0604020202020204" pitchFamily="34" charset="0"/>
              <a:buChar char="•"/>
            </a:pPr>
            <a:r>
              <a:rPr lang="en-GB" sz="2800" dirty="0">
                <a:solidFill>
                  <a:schemeClr val="tx1"/>
                </a:solidFill>
              </a:rPr>
              <a:t>Smartphones, digital cameras, mass media, digital media and social media platforms create new misogynistic reactions (online and offline). T</a:t>
            </a:r>
            <a:r>
              <a:rPr lang="en-US" sz="2800" dirty="0">
                <a:solidFill>
                  <a:schemeClr val="tx1"/>
                </a:solidFill>
              </a:rPr>
              <a:t>he relationship between old and new media gives a renewed energy to these online gender-based violence cultures</a:t>
            </a:r>
            <a:r>
              <a:rPr lang="en-US" sz="2800" dirty="0"/>
              <a:t>. </a:t>
            </a:r>
          </a:p>
          <a:p>
            <a:pPr algn="just"/>
            <a:r>
              <a:rPr lang="en-US" sz="2800" dirty="0"/>
              <a:t>For example. “Smartphone's footage that can be shared across social media invites ordinary citizens into the process of surveillance and shaming” </a:t>
            </a:r>
            <a:r>
              <a:rPr lang="en-GB" sz="1400" dirty="0">
                <a:latin typeface="MyriadPro-Regular" panose="020B0503030403020204" pitchFamily="34" charset="0"/>
              </a:rPr>
              <a:t>(Hellen Wood (2018). The </a:t>
            </a:r>
            <a:r>
              <a:rPr lang="en-GB" sz="1400" dirty="0" err="1">
                <a:latin typeface="MyriadPro-Regular" panose="020B0503030403020204" pitchFamily="34" charset="0"/>
              </a:rPr>
              <a:t>Magaluf</a:t>
            </a:r>
            <a:r>
              <a:rPr lang="en-GB" sz="1400" dirty="0">
                <a:latin typeface="MyriadPro-Regular" panose="020B0503030403020204" pitchFamily="34" charset="0"/>
              </a:rPr>
              <a:t> Girl: a public sex scandal and the digital class relations of social contagion. </a:t>
            </a:r>
            <a:r>
              <a:rPr lang="en-GB" sz="1400" i="1" dirty="0">
                <a:latin typeface="MyriadPro-Regular" panose="020B0503030403020204" pitchFamily="34" charset="0"/>
              </a:rPr>
              <a:t>Feminist Media Studies, 18</a:t>
            </a:r>
            <a:r>
              <a:rPr lang="en-GB" sz="1400" dirty="0">
                <a:latin typeface="MyriadPro-Regular" panose="020B0503030403020204" pitchFamily="34" charset="0"/>
              </a:rPr>
              <a:t>(4), pp. 626-642.</a:t>
            </a:r>
            <a:endParaRPr lang="en-GB" sz="1800" dirty="0">
              <a:latin typeface="MyriadPro-Regular" panose="020B0503030403020204" pitchFamily="34" charset="0"/>
            </a:endParaRPr>
          </a:p>
          <a:p>
            <a:pPr marL="457200" indent="-457200" algn="l">
              <a:buFont typeface="Arial" panose="020B0604020202020204" pitchFamily="34" charset="0"/>
              <a:buChar char="•"/>
            </a:pPr>
            <a:endParaRPr lang="es-ES" sz="2800" dirty="0">
              <a:solidFill>
                <a:schemeClr val="tx1"/>
              </a:solidFill>
            </a:endParaRPr>
          </a:p>
        </p:txBody>
      </p:sp>
      <p:pic>
        <p:nvPicPr>
          <p:cNvPr id="5" name="0 Imagen">
            <a:extLst>
              <a:ext uri="{FF2B5EF4-FFF2-40B4-BE49-F238E27FC236}">
                <a16:creationId xmlns:a16="http://schemas.microsoft.com/office/drawing/2014/main" xmlns="" id="{1E65947A-37F8-4DA8-A5A7-30C851F21F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6137463"/>
            <a:ext cx="2415619" cy="603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5810239"/>
            <a:ext cx="4032448" cy="931129"/>
          </a:xfrm>
          <a:prstGeom prst="rect">
            <a:avLst/>
          </a:prstGeom>
        </p:spPr>
      </p:pic>
      <p:sp>
        <p:nvSpPr>
          <p:cNvPr id="9" name="1 Título">
            <a:extLst>
              <a:ext uri="{FF2B5EF4-FFF2-40B4-BE49-F238E27FC236}">
                <a16:creationId xmlns:a16="http://schemas.microsoft.com/office/drawing/2014/main" xmlns="" id="{8C729449-C423-4FC2-9EF9-D75A5FE72E1D}"/>
              </a:ext>
            </a:extLst>
          </p:cNvPr>
          <p:cNvSpPr txBox="1">
            <a:spLocks/>
          </p:cNvSpPr>
          <p:nvPr/>
        </p:nvSpPr>
        <p:spPr>
          <a:xfrm>
            <a:off x="611560" y="396501"/>
            <a:ext cx="7920880" cy="165618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a:t>THE TECHNOLOGICAL BASES OF SEXUAL ABUSE AND GENDER VIOLENCE ONLINE </a:t>
            </a:r>
            <a:br>
              <a:rPr lang="en-US" sz="2800" b="1"/>
            </a:br>
            <a:endParaRPr lang="es-ES" sz="2800" dirty="0"/>
          </a:p>
        </p:txBody>
      </p:sp>
      <p:sp>
        <p:nvSpPr>
          <p:cNvPr id="10" name="Rectángulo 9">
            <a:extLst>
              <a:ext uri="{FF2B5EF4-FFF2-40B4-BE49-F238E27FC236}">
                <a16:creationId xmlns:a16="http://schemas.microsoft.com/office/drawing/2014/main" xmlns="" id="{824390E8-00A2-4A25-A066-0A309D202C08}"/>
              </a:ext>
            </a:extLst>
          </p:cNvPr>
          <p:cNvSpPr/>
          <p:nvPr/>
        </p:nvSpPr>
        <p:spPr>
          <a:xfrm>
            <a:off x="0" y="0"/>
            <a:ext cx="9144000" cy="1166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0936221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39552" y="1844824"/>
            <a:ext cx="8136904" cy="3672408"/>
          </a:xfrm>
        </p:spPr>
        <p:txBody>
          <a:bodyPr>
            <a:normAutofit lnSpcReduction="10000"/>
          </a:bodyPr>
          <a:lstStyle/>
          <a:p>
            <a:pPr algn="l"/>
            <a:r>
              <a:rPr lang="es-ES" sz="2800" b="1" dirty="0">
                <a:solidFill>
                  <a:schemeClr val="accent2">
                    <a:lumMod val="75000"/>
                  </a:schemeClr>
                </a:solidFill>
              </a:rPr>
              <a:t>RESEARCH PERSPECTIVE AND MIXED REALITY</a:t>
            </a:r>
            <a:endParaRPr lang="es-ES_tradnl" sz="2800" b="1" dirty="0">
              <a:solidFill>
                <a:schemeClr val="accent2">
                  <a:lumMod val="75000"/>
                </a:schemeClr>
              </a:solidFill>
            </a:endParaRPr>
          </a:p>
          <a:p>
            <a:pPr marL="514350" indent="-514350" algn="l">
              <a:buFont typeface="+mj-lt"/>
              <a:buAutoNum type="arabicPeriod"/>
            </a:pPr>
            <a:r>
              <a:rPr lang="en-GB" sz="2800" dirty="0">
                <a:solidFill>
                  <a:schemeClr val="tx1"/>
                </a:solidFill>
              </a:rPr>
              <a:t>Rethinking research categories. </a:t>
            </a:r>
            <a:r>
              <a:rPr lang="en-GB" sz="2800" dirty="0"/>
              <a:t>New concepts that are more appropriate for the mixed reality should be formulated</a:t>
            </a:r>
          </a:p>
          <a:p>
            <a:pPr marL="514350" indent="-514350" algn="l">
              <a:buFont typeface="+mj-lt"/>
              <a:buAutoNum type="arabicPeriod"/>
            </a:pPr>
            <a:r>
              <a:rPr lang="en-GB" sz="2800" dirty="0">
                <a:solidFill>
                  <a:schemeClr val="tx1"/>
                </a:solidFill>
              </a:rPr>
              <a:t>Developing methodological proposals. </a:t>
            </a:r>
            <a:r>
              <a:rPr lang="en-GB" sz="2800" dirty="0"/>
              <a:t>This allows us to </a:t>
            </a:r>
            <a:r>
              <a:rPr lang="en-US" sz="2800" dirty="0"/>
              <a:t>gain a deeper knowledge of these environments and their vernacular practices and cultures</a:t>
            </a:r>
          </a:p>
          <a:p>
            <a:pPr marL="457200" indent="-457200" algn="l">
              <a:buFont typeface="Arial" panose="020B0604020202020204" pitchFamily="34" charset="0"/>
              <a:buChar char="•"/>
            </a:pPr>
            <a:endParaRPr lang="es-ES" sz="2800" dirty="0">
              <a:solidFill>
                <a:schemeClr val="tx1"/>
              </a:solidFill>
            </a:endParaRPr>
          </a:p>
        </p:txBody>
      </p:sp>
      <p:pic>
        <p:nvPicPr>
          <p:cNvPr id="5" name="0 Imagen">
            <a:extLst>
              <a:ext uri="{FF2B5EF4-FFF2-40B4-BE49-F238E27FC236}">
                <a16:creationId xmlns:a16="http://schemas.microsoft.com/office/drawing/2014/main" xmlns="" id="{1E65947A-37F8-4DA8-A5A7-30C851F21F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6137463"/>
            <a:ext cx="2415619" cy="603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5810239"/>
            <a:ext cx="4032448" cy="931129"/>
          </a:xfrm>
          <a:prstGeom prst="rect">
            <a:avLst/>
          </a:prstGeom>
        </p:spPr>
      </p:pic>
      <p:sp>
        <p:nvSpPr>
          <p:cNvPr id="8" name="1 Título">
            <a:extLst>
              <a:ext uri="{FF2B5EF4-FFF2-40B4-BE49-F238E27FC236}">
                <a16:creationId xmlns:a16="http://schemas.microsoft.com/office/drawing/2014/main" xmlns="" id="{13B5A91D-99E2-4382-AD18-2138753714E2}"/>
              </a:ext>
            </a:extLst>
          </p:cNvPr>
          <p:cNvSpPr txBox="1">
            <a:spLocks/>
          </p:cNvSpPr>
          <p:nvPr/>
        </p:nvSpPr>
        <p:spPr>
          <a:xfrm>
            <a:off x="611560" y="396501"/>
            <a:ext cx="7920880" cy="165618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a:t>THE TECHNOLOGICAL BASES OF SEXUAL ABUSE AND GENDER VIOLENCE ONLINE </a:t>
            </a:r>
            <a:br>
              <a:rPr lang="en-US" sz="2800" b="1"/>
            </a:br>
            <a:endParaRPr lang="es-ES" sz="2800" dirty="0"/>
          </a:p>
        </p:txBody>
      </p:sp>
      <p:sp>
        <p:nvSpPr>
          <p:cNvPr id="13" name="Rectángulo 12">
            <a:extLst>
              <a:ext uri="{FF2B5EF4-FFF2-40B4-BE49-F238E27FC236}">
                <a16:creationId xmlns:a16="http://schemas.microsoft.com/office/drawing/2014/main" xmlns="" id="{4F0CF8AD-BBAD-4BD9-9CB6-273A52586492}"/>
              </a:ext>
            </a:extLst>
          </p:cNvPr>
          <p:cNvSpPr/>
          <p:nvPr/>
        </p:nvSpPr>
        <p:spPr>
          <a:xfrm>
            <a:off x="0" y="0"/>
            <a:ext cx="9144000" cy="1166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687470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95536" y="1736974"/>
            <a:ext cx="8352928" cy="4325455"/>
          </a:xfrm>
        </p:spPr>
        <p:txBody>
          <a:bodyPr>
            <a:normAutofit fontScale="92500" lnSpcReduction="20000"/>
          </a:bodyPr>
          <a:lstStyle/>
          <a:p>
            <a:pPr algn="l"/>
            <a:r>
              <a:rPr lang="en-GB" sz="2800" b="1" dirty="0">
                <a:solidFill>
                  <a:schemeClr val="accent2">
                    <a:lumMod val="75000"/>
                  </a:schemeClr>
                </a:solidFill>
              </a:rPr>
              <a:t>THEORETICAL APPROACH</a:t>
            </a:r>
          </a:p>
          <a:p>
            <a:pPr marL="457200" indent="-457200" algn="l">
              <a:buFontTx/>
              <a:buChar char="-"/>
            </a:pPr>
            <a:r>
              <a:rPr lang="en-GB" sz="3000" b="1" dirty="0"/>
              <a:t>Is technology neutral? </a:t>
            </a:r>
          </a:p>
          <a:p>
            <a:pPr marL="457200" indent="-457200" algn="l">
              <a:buFontTx/>
              <a:buChar char="-"/>
            </a:pPr>
            <a:r>
              <a:rPr lang="en-US" sz="2800" dirty="0">
                <a:solidFill>
                  <a:schemeClr val="tx1"/>
                </a:solidFill>
              </a:rPr>
              <a:t>Digital technology structures are inherently gendered. The relationship with this digital environment and their systems create inequalities which have a profound effect on everyday life. Algorithms and design are not neutral; they construct digital cultures which commonly engage with their users</a:t>
            </a:r>
          </a:p>
          <a:p>
            <a:pPr algn="l"/>
            <a:endParaRPr lang="en-US" sz="900" dirty="0">
              <a:solidFill>
                <a:schemeClr val="tx1"/>
              </a:solidFill>
            </a:endParaRPr>
          </a:p>
          <a:p>
            <a:r>
              <a:rPr lang="en-GB" sz="2800" i="1" u="sng" dirty="0">
                <a:solidFill>
                  <a:schemeClr val="bg1">
                    <a:lumMod val="50000"/>
                  </a:schemeClr>
                </a:solidFill>
              </a:rPr>
              <a:t>More research is needed on digital technologies in violence against women</a:t>
            </a:r>
            <a:endParaRPr lang="en-GB" sz="2800" dirty="0">
              <a:solidFill>
                <a:schemeClr val="bg1">
                  <a:lumMod val="50000"/>
                </a:schemeClr>
              </a:solidFill>
            </a:endParaRPr>
          </a:p>
          <a:p>
            <a:r>
              <a:rPr lang="en-US" sz="2500" dirty="0" err="1">
                <a:solidFill>
                  <a:schemeClr val="bg1">
                    <a:lumMod val="50000"/>
                  </a:schemeClr>
                </a:solidFill>
              </a:rPr>
              <a:t>Jewkes</a:t>
            </a:r>
            <a:r>
              <a:rPr lang="en-US" sz="2500" dirty="0">
                <a:solidFill>
                  <a:schemeClr val="bg1">
                    <a:lumMod val="50000"/>
                  </a:schemeClr>
                </a:solidFill>
              </a:rPr>
              <a:t>, R., y Dartnall, E. (2019)</a:t>
            </a:r>
            <a:endParaRPr lang="es-ES" sz="2500" dirty="0">
              <a:solidFill>
                <a:schemeClr val="bg1">
                  <a:lumMod val="50000"/>
                </a:schemeClr>
              </a:solidFill>
            </a:endParaRPr>
          </a:p>
          <a:p>
            <a:pPr marL="457200" indent="-457200" algn="l">
              <a:buFontTx/>
              <a:buChar char="-"/>
            </a:pPr>
            <a:endParaRPr lang="es-ES" sz="2800" dirty="0">
              <a:solidFill>
                <a:schemeClr val="tx1"/>
              </a:solidFill>
            </a:endParaRPr>
          </a:p>
          <a:p>
            <a:pPr marL="457200" indent="-457200" algn="l">
              <a:buFontTx/>
              <a:buChar char="-"/>
            </a:pPr>
            <a:endParaRPr lang="es-ES" sz="2800" dirty="0">
              <a:solidFill>
                <a:schemeClr val="tx1"/>
              </a:solidFill>
            </a:endParaRPr>
          </a:p>
        </p:txBody>
      </p:sp>
      <p:pic>
        <p:nvPicPr>
          <p:cNvPr id="5" name="0 Imagen">
            <a:extLst>
              <a:ext uri="{FF2B5EF4-FFF2-40B4-BE49-F238E27FC236}">
                <a16:creationId xmlns:a16="http://schemas.microsoft.com/office/drawing/2014/main" xmlns="" id="{1E65947A-37F8-4DA8-A5A7-30C851F21F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6137463"/>
            <a:ext cx="2415619" cy="603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5810239"/>
            <a:ext cx="4032448" cy="931129"/>
          </a:xfrm>
          <a:prstGeom prst="rect">
            <a:avLst/>
          </a:prstGeom>
        </p:spPr>
      </p:pic>
      <p:sp>
        <p:nvSpPr>
          <p:cNvPr id="8" name="1 Título">
            <a:extLst>
              <a:ext uri="{FF2B5EF4-FFF2-40B4-BE49-F238E27FC236}">
                <a16:creationId xmlns:a16="http://schemas.microsoft.com/office/drawing/2014/main" xmlns="" id="{42D69F30-A0C2-49D1-BD8B-45D428A1A4A0}"/>
              </a:ext>
            </a:extLst>
          </p:cNvPr>
          <p:cNvSpPr txBox="1">
            <a:spLocks/>
          </p:cNvSpPr>
          <p:nvPr/>
        </p:nvSpPr>
        <p:spPr>
          <a:xfrm>
            <a:off x="611560" y="396501"/>
            <a:ext cx="7920880" cy="165618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t>THE TECHNOLOGICAL BASES OF SEXUAL ABUSE AND GENDER VIOLENCE ONLINE </a:t>
            </a:r>
            <a:br>
              <a:rPr lang="en-US" sz="2800" b="1" dirty="0"/>
            </a:br>
            <a:endParaRPr lang="es-ES" sz="2800" dirty="0"/>
          </a:p>
        </p:txBody>
      </p:sp>
      <p:sp>
        <p:nvSpPr>
          <p:cNvPr id="9" name="Rectángulo 8">
            <a:extLst>
              <a:ext uri="{FF2B5EF4-FFF2-40B4-BE49-F238E27FC236}">
                <a16:creationId xmlns:a16="http://schemas.microsoft.com/office/drawing/2014/main" xmlns="" id="{131B4E21-8F81-4F20-85E1-FCD061ABBAEE}"/>
              </a:ext>
            </a:extLst>
          </p:cNvPr>
          <p:cNvSpPr/>
          <p:nvPr/>
        </p:nvSpPr>
        <p:spPr>
          <a:xfrm>
            <a:off x="0" y="0"/>
            <a:ext cx="9144000" cy="1166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261489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39552" y="1844824"/>
            <a:ext cx="8136904" cy="3888432"/>
          </a:xfrm>
        </p:spPr>
        <p:txBody>
          <a:bodyPr>
            <a:normAutofit fontScale="47500" lnSpcReduction="20000"/>
          </a:bodyPr>
          <a:lstStyle/>
          <a:p>
            <a:pPr algn="l"/>
            <a:r>
              <a:rPr lang="en-GB" sz="4500" b="1" dirty="0">
                <a:solidFill>
                  <a:schemeClr val="accent2">
                    <a:lumMod val="75000"/>
                  </a:schemeClr>
                </a:solidFill>
              </a:rPr>
              <a:t>THEORETICAL APPROACH</a:t>
            </a:r>
          </a:p>
          <a:p>
            <a:pPr algn="l"/>
            <a:r>
              <a:rPr lang="en-GB" sz="4500" b="1" dirty="0">
                <a:solidFill>
                  <a:schemeClr val="tx1">
                    <a:lumMod val="50000"/>
                    <a:lumOff val="50000"/>
                  </a:schemeClr>
                </a:solidFill>
              </a:rPr>
              <a:t>FEMINIST TECHNOSOCIAL PERSPECTIVE (I)</a:t>
            </a:r>
          </a:p>
          <a:p>
            <a:pPr marL="457200" indent="-457200" algn="just">
              <a:buFont typeface="Arial" panose="020B0604020202020204" pitchFamily="34" charset="0"/>
              <a:buChar char="•"/>
            </a:pPr>
            <a:r>
              <a:rPr lang="en-US" sz="4400" dirty="0">
                <a:solidFill>
                  <a:schemeClr val="tx1"/>
                </a:solidFill>
              </a:rPr>
              <a:t>Mixed research must be </a:t>
            </a:r>
            <a:r>
              <a:rPr lang="en-GB" sz="4400" dirty="0">
                <a:solidFill>
                  <a:schemeClr val="tx1"/>
                </a:solidFill>
              </a:rPr>
              <a:t>analysed</a:t>
            </a:r>
            <a:r>
              <a:rPr lang="en-US" sz="4400" dirty="0">
                <a:solidFill>
                  <a:schemeClr val="tx1"/>
                </a:solidFill>
              </a:rPr>
              <a:t> according to three procedures that shape digital technologies and platforms: design, affordances and appropriation</a:t>
            </a:r>
          </a:p>
          <a:p>
            <a:pPr marL="457200" indent="-457200" algn="just">
              <a:buFont typeface="Arial" panose="020B0604020202020204" pitchFamily="34" charset="0"/>
              <a:buChar char="•"/>
            </a:pPr>
            <a:r>
              <a:rPr lang="en-GB" sz="4400" dirty="0">
                <a:solidFill>
                  <a:schemeClr val="tx1"/>
                </a:solidFill>
              </a:rPr>
              <a:t>This kind of research should differentiate the specific aspects in technological development and their relationships with the actors involved </a:t>
            </a:r>
          </a:p>
          <a:p>
            <a:pPr marL="457200" indent="-457200" algn="just">
              <a:buFont typeface="Arial" panose="020B0604020202020204" pitchFamily="34" charset="0"/>
              <a:buChar char="•"/>
            </a:pPr>
            <a:r>
              <a:rPr lang="en-GB" sz="4400" dirty="0">
                <a:solidFill>
                  <a:schemeClr val="tx1"/>
                </a:solidFill>
              </a:rPr>
              <a:t>How do these elements impact, reproduce and amplify digital </a:t>
            </a:r>
            <a:r>
              <a:rPr lang="en-GB" sz="4400" dirty="0" smtClean="0">
                <a:solidFill>
                  <a:schemeClr val="tx1"/>
                </a:solidFill>
              </a:rPr>
              <a:t>gender-</a:t>
            </a:r>
            <a:r>
              <a:rPr lang="en-GB" sz="4400" dirty="0" err="1" smtClean="0">
                <a:solidFill>
                  <a:schemeClr val="tx1"/>
                </a:solidFill>
              </a:rPr>
              <a:t>ba</a:t>
            </a:r>
            <a:r>
              <a:rPr lang="es-ES" sz="4400" dirty="0" err="1">
                <a:solidFill>
                  <a:schemeClr val="bg1">
                    <a:lumMod val="50000"/>
                  </a:schemeClr>
                </a:solidFill>
              </a:rPr>
              <a:t>Massanari</a:t>
            </a:r>
            <a:r>
              <a:rPr lang="es-ES" sz="4400" dirty="0">
                <a:solidFill>
                  <a:schemeClr val="bg1">
                    <a:lumMod val="50000"/>
                  </a:schemeClr>
                </a:solidFill>
              </a:rPr>
              <a:t> (2017), </a:t>
            </a:r>
            <a:r>
              <a:rPr lang="es-ES" sz="4400" dirty="0" err="1">
                <a:solidFill>
                  <a:schemeClr val="bg1">
                    <a:lumMod val="50000"/>
                  </a:schemeClr>
                </a:solidFill>
              </a:rPr>
              <a:t>Massanari</a:t>
            </a:r>
            <a:r>
              <a:rPr lang="es-ES" sz="4400" dirty="0">
                <a:solidFill>
                  <a:schemeClr val="bg1">
                    <a:lumMod val="50000"/>
                  </a:schemeClr>
                </a:solidFill>
              </a:rPr>
              <a:t> y </a:t>
            </a:r>
            <a:r>
              <a:rPr lang="es-ES" sz="4400" dirty="0" err="1">
                <a:solidFill>
                  <a:schemeClr val="bg1">
                    <a:lumMod val="50000"/>
                  </a:schemeClr>
                </a:solidFill>
              </a:rPr>
              <a:t>Chess</a:t>
            </a:r>
            <a:r>
              <a:rPr lang="es-ES" sz="4400" dirty="0">
                <a:solidFill>
                  <a:schemeClr val="bg1">
                    <a:lumMod val="50000"/>
                  </a:schemeClr>
                </a:solidFill>
              </a:rPr>
              <a:t> (2018), Wood (2018), Thompson y Wood (2018), </a:t>
            </a:r>
            <a:r>
              <a:rPr lang="es-ES" sz="4400" dirty="0" err="1">
                <a:solidFill>
                  <a:schemeClr val="bg1">
                    <a:lumMod val="50000"/>
                  </a:schemeClr>
                </a:solidFill>
              </a:rPr>
              <a:t>Dragiewicz</a:t>
            </a:r>
            <a:r>
              <a:rPr lang="es-ES" sz="4400" dirty="0">
                <a:solidFill>
                  <a:schemeClr val="bg1">
                    <a:lumMod val="50000"/>
                  </a:schemeClr>
                </a:solidFill>
              </a:rPr>
              <a:t> et al. (2018).</a:t>
            </a:r>
          </a:p>
          <a:p>
            <a:pPr marL="457200" indent="-457200" algn="just">
              <a:buFont typeface="Arial" panose="020B0604020202020204" pitchFamily="34" charset="0"/>
              <a:buChar char="•"/>
            </a:pPr>
            <a:r>
              <a:rPr lang="en-GB" sz="4400" dirty="0" err="1" smtClean="0">
                <a:solidFill>
                  <a:schemeClr val="tx1"/>
                </a:solidFill>
              </a:rPr>
              <a:t>sed</a:t>
            </a:r>
            <a:r>
              <a:rPr lang="en-GB" sz="4400" dirty="0" smtClean="0">
                <a:solidFill>
                  <a:schemeClr val="tx1"/>
                </a:solidFill>
              </a:rPr>
              <a:t> </a:t>
            </a:r>
            <a:r>
              <a:rPr lang="en-GB" sz="4400" dirty="0">
                <a:solidFill>
                  <a:schemeClr val="tx1"/>
                </a:solidFill>
              </a:rPr>
              <a:t>violence and sexual abuse? </a:t>
            </a:r>
            <a:endParaRPr lang="es-ES" sz="2700" dirty="0">
              <a:solidFill>
                <a:schemeClr val="bg1">
                  <a:lumMod val="50000"/>
                </a:schemeClr>
              </a:solidFill>
            </a:endParaRPr>
          </a:p>
        </p:txBody>
      </p:sp>
      <p:pic>
        <p:nvPicPr>
          <p:cNvPr id="5" name="0 Imagen">
            <a:extLst>
              <a:ext uri="{FF2B5EF4-FFF2-40B4-BE49-F238E27FC236}">
                <a16:creationId xmlns:a16="http://schemas.microsoft.com/office/drawing/2014/main" xmlns="" id="{1E65947A-37F8-4DA8-A5A7-30C851F21F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6137463"/>
            <a:ext cx="2415619" cy="603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5810239"/>
            <a:ext cx="4032448" cy="931129"/>
          </a:xfrm>
          <a:prstGeom prst="rect">
            <a:avLst/>
          </a:prstGeom>
        </p:spPr>
      </p:pic>
      <p:sp>
        <p:nvSpPr>
          <p:cNvPr id="8" name="1 Título">
            <a:extLst>
              <a:ext uri="{FF2B5EF4-FFF2-40B4-BE49-F238E27FC236}">
                <a16:creationId xmlns:a16="http://schemas.microsoft.com/office/drawing/2014/main" xmlns="" id="{B52A6FBB-FE7C-4C1F-B6C7-AAEDC2AEAEB3}"/>
              </a:ext>
            </a:extLst>
          </p:cNvPr>
          <p:cNvSpPr txBox="1">
            <a:spLocks/>
          </p:cNvSpPr>
          <p:nvPr/>
        </p:nvSpPr>
        <p:spPr>
          <a:xfrm>
            <a:off x="611560" y="396501"/>
            <a:ext cx="7920880" cy="165618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a:t>THE TECHNOLOGICAL BASES OF SEXUAL ABUSE AND GENDER VIOLENCE ONLINE </a:t>
            </a:r>
            <a:br>
              <a:rPr lang="en-US" sz="2800" b="1"/>
            </a:br>
            <a:endParaRPr lang="es-ES" sz="2800" dirty="0"/>
          </a:p>
        </p:txBody>
      </p:sp>
      <p:sp>
        <p:nvSpPr>
          <p:cNvPr id="9" name="Rectángulo 8">
            <a:extLst>
              <a:ext uri="{FF2B5EF4-FFF2-40B4-BE49-F238E27FC236}">
                <a16:creationId xmlns:a16="http://schemas.microsoft.com/office/drawing/2014/main" xmlns="" id="{8BC1CB4C-9B4C-4B02-9C06-8FCE438017A3}"/>
              </a:ext>
            </a:extLst>
          </p:cNvPr>
          <p:cNvSpPr/>
          <p:nvPr/>
        </p:nvSpPr>
        <p:spPr>
          <a:xfrm>
            <a:off x="0" y="0"/>
            <a:ext cx="9144000" cy="1166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347274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95536" y="1772816"/>
            <a:ext cx="8352928" cy="4181439"/>
          </a:xfrm>
        </p:spPr>
        <p:txBody>
          <a:bodyPr>
            <a:normAutofit fontScale="70000" lnSpcReduction="20000"/>
          </a:bodyPr>
          <a:lstStyle/>
          <a:p>
            <a:pPr algn="l"/>
            <a:r>
              <a:rPr lang="en-GB" sz="4000" b="1" dirty="0">
                <a:solidFill>
                  <a:schemeClr val="accent2">
                    <a:lumMod val="75000"/>
                  </a:schemeClr>
                </a:solidFill>
              </a:rPr>
              <a:t>THEORETICAL APPROACH</a:t>
            </a:r>
          </a:p>
          <a:p>
            <a:pPr algn="l"/>
            <a:r>
              <a:rPr lang="en-GB" b="1" dirty="0">
                <a:solidFill>
                  <a:schemeClr val="tx1">
                    <a:lumMod val="50000"/>
                    <a:lumOff val="50000"/>
                  </a:schemeClr>
                </a:solidFill>
              </a:rPr>
              <a:t>FEMINIST TECHNOSOCIAL PERSPECTIVE (II)</a:t>
            </a:r>
          </a:p>
          <a:p>
            <a:pPr marL="457200" indent="-457200" algn="l">
              <a:buFont typeface="Arial" panose="020B0604020202020204" pitchFamily="34" charset="0"/>
              <a:buChar char="•"/>
            </a:pPr>
            <a:r>
              <a:rPr lang="en-US" dirty="0">
                <a:solidFill>
                  <a:schemeClr val="tx1"/>
                </a:solidFill>
              </a:rPr>
              <a:t>It is important to embrace the intersectional perspective within the techno-social research</a:t>
            </a:r>
          </a:p>
          <a:p>
            <a:pPr marL="457200" indent="-457200" algn="l">
              <a:buFont typeface="Arial" panose="020B0604020202020204" pitchFamily="34" charset="0"/>
              <a:buChar char="•"/>
            </a:pPr>
            <a:r>
              <a:rPr lang="en-US" dirty="0">
                <a:solidFill>
                  <a:schemeClr val="tx1"/>
                </a:solidFill>
              </a:rPr>
              <a:t>Methodological challenges: exploring digital environments from a gender and intersectional perspective. This allows us to gain a better understanding of mixed reality that responds to the foundational causes of sexual abuse and gender-based violence cultures</a:t>
            </a:r>
          </a:p>
          <a:p>
            <a:pPr marL="457200" indent="-457200" algn="l">
              <a:buFont typeface="Arial" panose="020B0604020202020204" pitchFamily="34" charset="0"/>
              <a:buChar char="•"/>
            </a:pPr>
            <a:r>
              <a:rPr lang="en-US" dirty="0">
                <a:solidFill>
                  <a:schemeClr val="tx1"/>
                </a:solidFill>
              </a:rPr>
              <a:t>Studying platform policies, algorithm designs and digital codes from an intersectional perspective. This is essential as these platforms promote new misogynistic cultures and practices</a:t>
            </a:r>
            <a:endParaRPr lang="en-GB" dirty="0">
              <a:solidFill>
                <a:schemeClr val="tx1"/>
              </a:solidFill>
            </a:endParaRPr>
          </a:p>
        </p:txBody>
      </p:sp>
      <p:pic>
        <p:nvPicPr>
          <p:cNvPr id="5" name="0 Imagen">
            <a:extLst>
              <a:ext uri="{FF2B5EF4-FFF2-40B4-BE49-F238E27FC236}">
                <a16:creationId xmlns:a16="http://schemas.microsoft.com/office/drawing/2014/main" xmlns="" id="{1E65947A-37F8-4DA8-A5A7-30C851F21F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6137463"/>
            <a:ext cx="2415619" cy="603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5810239"/>
            <a:ext cx="4032448" cy="931129"/>
          </a:xfrm>
          <a:prstGeom prst="rect">
            <a:avLst/>
          </a:prstGeom>
        </p:spPr>
      </p:pic>
      <p:sp>
        <p:nvSpPr>
          <p:cNvPr id="8" name="1 Título">
            <a:extLst>
              <a:ext uri="{FF2B5EF4-FFF2-40B4-BE49-F238E27FC236}">
                <a16:creationId xmlns:a16="http://schemas.microsoft.com/office/drawing/2014/main" xmlns="" id="{F6200A1A-06A3-4BC1-B55F-C0DBAC63CE26}"/>
              </a:ext>
            </a:extLst>
          </p:cNvPr>
          <p:cNvSpPr txBox="1">
            <a:spLocks/>
          </p:cNvSpPr>
          <p:nvPr/>
        </p:nvSpPr>
        <p:spPr>
          <a:xfrm>
            <a:off x="611560" y="396501"/>
            <a:ext cx="7920880" cy="165618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t>THE TECHNOLOGICAL BASES OF SEXUAL ABUSE AND GENDER VIOLENCE ONLINE </a:t>
            </a:r>
            <a:br>
              <a:rPr lang="en-US" sz="2800" b="1" dirty="0"/>
            </a:br>
            <a:endParaRPr lang="es-ES" sz="2800" dirty="0"/>
          </a:p>
        </p:txBody>
      </p:sp>
      <p:sp>
        <p:nvSpPr>
          <p:cNvPr id="9" name="Rectángulo 8">
            <a:extLst>
              <a:ext uri="{FF2B5EF4-FFF2-40B4-BE49-F238E27FC236}">
                <a16:creationId xmlns:a16="http://schemas.microsoft.com/office/drawing/2014/main" xmlns="" id="{55DDAA04-B5BF-4377-A0BE-A7667591A93E}"/>
              </a:ext>
            </a:extLst>
          </p:cNvPr>
          <p:cNvSpPr/>
          <p:nvPr/>
        </p:nvSpPr>
        <p:spPr>
          <a:xfrm>
            <a:off x="0" y="0"/>
            <a:ext cx="9144000" cy="1166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287820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39552" y="1844824"/>
            <a:ext cx="8136904" cy="3528392"/>
          </a:xfrm>
        </p:spPr>
        <p:txBody>
          <a:bodyPr>
            <a:normAutofit/>
          </a:bodyPr>
          <a:lstStyle/>
          <a:p>
            <a:pPr lvl="0" algn="l"/>
            <a:r>
              <a:rPr lang="es-ES" sz="2800" b="1" dirty="0">
                <a:solidFill>
                  <a:schemeClr val="accent2">
                    <a:lumMod val="75000"/>
                  </a:schemeClr>
                </a:solidFill>
              </a:rPr>
              <a:t>RESEARCH PROPOSAL (I)</a:t>
            </a:r>
          </a:p>
          <a:p>
            <a:pPr lvl="0" algn="l"/>
            <a:r>
              <a:rPr lang="en-GB" sz="2400" b="1" dirty="0">
                <a:solidFill>
                  <a:schemeClr val="tx1">
                    <a:lumMod val="50000"/>
                    <a:lumOff val="50000"/>
                  </a:schemeClr>
                </a:solidFill>
              </a:rPr>
              <a:t>Main research objective</a:t>
            </a:r>
          </a:p>
          <a:p>
            <a:pPr lvl="0" algn="l"/>
            <a:endParaRPr lang="en-GB" sz="2000" b="1" dirty="0">
              <a:solidFill>
                <a:schemeClr val="tx1">
                  <a:lumMod val="50000"/>
                  <a:lumOff val="50000"/>
                </a:schemeClr>
              </a:solidFill>
            </a:endParaRPr>
          </a:p>
          <a:p>
            <a:pPr>
              <a:spcBef>
                <a:spcPts val="0"/>
              </a:spcBef>
              <a:defRPr/>
            </a:pPr>
            <a:r>
              <a:rPr lang="en-GB" sz="2800" dirty="0">
                <a:solidFill>
                  <a:schemeClr val="tx1"/>
                </a:solidFill>
              </a:rPr>
              <a:t>Analyse the structures of the digital environments which recorded the highest rates of digital gender-based violence and sexual abuse</a:t>
            </a:r>
          </a:p>
          <a:p>
            <a:pPr marL="457200" indent="-457200" algn="l">
              <a:buFont typeface="Arial" panose="020B0604020202020204" pitchFamily="34" charset="0"/>
              <a:buChar char="•"/>
            </a:pPr>
            <a:endParaRPr lang="es-ES" sz="2800" dirty="0">
              <a:solidFill>
                <a:schemeClr val="tx1"/>
              </a:solidFill>
            </a:endParaRPr>
          </a:p>
        </p:txBody>
      </p:sp>
      <p:pic>
        <p:nvPicPr>
          <p:cNvPr id="5" name="0 Imagen">
            <a:extLst>
              <a:ext uri="{FF2B5EF4-FFF2-40B4-BE49-F238E27FC236}">
                <a16:creationId xmlns:a16="http://schemas.microsoft.com/office/drawing/2014/main" xmlns="" id="{1E65947A-37F8-4DA8-A5A7-30C851F21F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6137463"/>
            <a:ext cx="2415619" cy="603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5810239"/>
            <a:ext cx="4032448" cy="931129"/>
          </a:xfrm>
          <a:prstGeom prst="rect">
            <a:avLst/>
          </a:prstGeom>
        </p:spPr>
      </p:pic>
      <p:sp>
        <p:nvSpPr>
          <p:cNvPr id="11" name="1 Título">
            <a:extLst>
              <a:ext uri="{FF2B5EF4-FFF2-40B4-BE49-F238E27FC236}">
                <a16:creationId xmlns:a16="http://schemas.microsoft.com/office/drawing/2014/main" xmlns="" id="{A7C2456F-94F4-4B24-9D1D-FC89DAB79B38}"/>
              </a:ext>
            </a:extLst>
          </p:cNvPr>
          <p:cNvSpPr txBox="1">
            <a:spLocks/>
          </p:cNvSpPr>
          <p:nvPr/>
        </p:nvSpPr>
        <p:spPr>
          <a:xfrm>
            <a:off x="611560" y="396501"/>
            <a:ext cx="7920880" cy="165618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t>THE TECHNOLOGICAL BASES OF SEXUAL ABUSE AND GENDER VIOLENCE ONLINE </a:t>
            </a:r>
            <a:br>
              <a:rPr lang="en-US" sz="2800" b="1" dirty="0"/>
            </a:br>
            <a:endParaRPr lang="es-ES" sz="2800" dirty="0"/>
          </a:p>
        </p:txBody>
      </p:sp>
      <p:sp>
        <p:nvSpPr>
          <p:cNvPr id="12" name="Rectángulo 11">
            <a:extLst>
              <a:ext uri="{FF2B5EF4-FFF2-40B4-BE49-F238E27FC236}">
                <a16:creationId xmlns:a16="http://schemas.microsoft.com/office/drawing/2014/main" xmlns="" id="{263AF372-B86F-45C6-96DB-1744F0FC5996}"/>
              </a:ext>
            </a:extLst>
          </p:cNvPr>
          <p:cNvSpPr/>
          <p:nvPr/>
        </p:nvSpPr>
        <p:spPr>
          <a:xfrm>
            <a:off x="0" y="0"/>
            <a:ext cx="9144000" cy="1166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6353961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03548" y="1772816"/>
            <a:ext cx="8136904" cy="3672408"/>
          </a:xfrm>
        </p:spPr>
        <p:txBody>
          <a:bodyPr>
            <a:normAutofit lnSpcReduction="10000"/>
          </a:bodyPr>
          <a:lstStyle/>
          <a:p>
            <a:pPr lvl="0" algn="l"/>
            <a:r>
              <a:rPr lang="es-ES" sz="2800" b="1" dirty="0">
                <a:solidFill>
                  <a:schemeClr val="accent2">
                    <a:lumMod val="75000"/>
                  </a:schemeClr>
                </a:solidFill>
              </a:rPr>
              <a:t>RESEARCH PROPOSAL (II)</a:t>
            </a:r>
          </a:p>
          <a:p>
            <a:pPr marL="457200" lvl="0" indent="-457200" algn="l">
              <a:buFont typeface="Arial" panose="020B0604020202020204" pitchFamily="34" charset="0"/>
              <a:buChar char="•"/>
            </a:pPr>
            <a:r>
              <a:rPr lang="en-GB" sz="2800" b="1" dirty="0">
                <a:solidFill>
                  <a:schemeClr val="tx1"/>
                </a:solidFill>
              </a:rPr>
              <a:t>Identify and examine</a:t>
            </a:r>
            <a:r>
              <a:rPr lang="es-ES_tradnl" sz="2800" b="1" dirty="0">
                <a:solidFill>
                  <a:schemeClr val="tx1"/>
                </a:solidFill>
              </a:rPr>
              <a:t> </a:t>
            </a:r>
            <a:r>
              <a:rPr lang="en-GB" sz="2800" dirty="0">
                <a:solidFill>
                  <a:schemeClr val="tx1"/>
                </a:solidFill>
              </a:rPr>
              <a:t>the different practices of online gender-based violence and sexual abuse within the </a:t>
            </a:r>
            <a:r>
              <a:rPr lang="en-GB" sz="2800" b="1" dirty="0">
                <a:solidFill>
                  <a:schemeClr val="tx1"/>
                </a:solidFill>
              </a:rPr>
              <a:t>digital platforms</a:t>
            </a:r>
            <a:endParaRPr lang="es-ES_tradnl" sz="2800" b="1" dirty="0">
              <a:solidFill>
                <a:schemeClr val="tx1"/>
              </a:solidFill>
            </a:endParaRPr>
          </a:p>
          <a:p>
            <a:pPr marL="457200" lvl="0" indent="-457200" algn="l">
              <a:buFont typeface="Arial" panose="020B0604020202020204" pitchFamily="34" charset="0"/>
              <a:buChar char="•"/>
            </a:pPr>
            <a:r>
              <a:rPr lang="en-GB" sz="2800" b="1" dirty="0">
                <a:solidFill>
                  <a:schemeClr val="tx1"/>
                </a:solidFill>
              </a:rPr>
              <a:t>Explore naturalised behaviours</a:t>
            </a:r>
          </a:p>
          <a:p>
            <a:pPr marL="457200" lvl="0" indent="-457200" algn="l">
              <a:buFont typeface="Arial" panose="020B0604020202020204" pitchFamily="34" charset="0"/>
              <a:buChar char="•"/>
            </a:pPr>
            <a:r>
              <a:rPr lang="en-GB" sz="2800" dirty="0">
                <a:solidFill>
                  <a:schemeClr val="tx1"/>
                </a:solidFill>
              </a:rPr>
              <a:t>Recognise </a:t>
            </a:r>
            <a:r>
              <a:rPr lang="en-GB" sz="2800" b="1" dirty="0">
                <a:solidFill>
                  <a:schemeClr val="tx1"/>
                </a:solidFill>
              </a:rPr>
              <a:t>different types </a:t>
            </a:r>
            <a:r>
              <a:rPr lang="en-GB" sz="2800" dirty="0">
                <a:solidFill>
                  <a:schemeClr val="tx1"/>
                </a:solidFill>
              </a:rPr>
              <a:t>of online gender-based violence and sexual abuse and </a:t>
            </a:r>
            <a:r>
              <a:rPr lang="en-GB" sz="2800" b="1" dirty="0">
                <a:solidFill>
                  <a:schemeClr val="tx1"/>
                </a:solidFill>
              </a:rPr>
              <a:t>explore their cultural peculiarities</a:t>
            </a:r>
            <a:endParaRPr lang="es-ES" sz="2800" dirty="0">
              <a:solidFill>
                <a:schemeClr val="tx1"/>
              </a:solidFill>
            </a:endParaRPr>
          </a:p>
        </p:txBody>
      </p:sp>
      <p:pic>
        <p:nvPicPr>
          <p:cNvPr id="5" name="0 Imagen">
            <a:extLst>
              <a:ext uri="{FF2B5EF4-FFF2-40B4-BE49-F238E27FC236}">
                <a16:creationId xmlns:a16="http://schemas.microsoft.com/office/drawing/2014/main" xmlns="" id="{1E65947A-37F8-4DA8-A5A7-30C851F21F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6137463"/>
            <a:ext cx="2415619" cy="603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5810239"/>
            <a:ext cx="4032448" cy="931129"/>
          </a:xfrm>
          <a:prstGeom prst="rect">
            <a:avLst/>
          </a:prstGeom>
        </p:spPr>
      </p:pic>
      <p:sp>
        <p:nvSpPr>
          <p:cNvPr id="8" name="1 Título">
            <a:extLst>
              <a:ext uri="{FF2B5EF4-FFF2-40B4-BE49-F238E27FC236}">
                <a16:creationId xmlns:a16="http://schemas.microsoft.com/office/drawing/2014/main" xmlns="" id="{0CF259F9-1698-434C-8AE8-F6F86E4D0F0E}"/>
              </a:ext>
            </a:extLst>
          </p:cNvPr>
          <p:cNvSpPr txBox="1">
            <a:spLocks/>
          </p:cNvSpPr>
          <p:nvPr/>
        </p:nvSpPr>
        <p:spPr>
          <a:xfrm>
            <a:off x="611560" y="396501"/>
            <a:ext cx="7920880" cy="165618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t>THE TECHNOLOGICAL BASES OF SEXUAL ABUSE AND GENDER VIOLENCE ONLINE </a:t>
            </a:r>
            <a:br>
              <a:rPr lang="en-US" sz="2800" b="1" dirty="0"/>
            </a:br>
            <a:endParaRPr lang="es-ES" sz="2800" dirty="0"/>
          </a:p>
        </p:txBody>
      </p:sp>
      <p:sp>
        <p:nvSpPr>
          <p:cNvPr id="11" name="Rectángulo 10">
            <a:extLst>
              <a:ext uri="{FF2B5EF4-FFF2-40B4-BE49-F238E27FC236}">
                <a16:creationId xmlns:a16="http://schemas.microsoft.com/office/drawing/2014/main" xmlns="" id="{F515C9B5-02D1-48D5-A0E8-5425BF4A606E}"/>
              </a:ext>
            </a:extLst>
          </p:cNvPr>
          <p:cNvSpPr/>
          <p:nvPr/>
        </p:nvSpPr>
        <p:spPr>
          <a:xfrm>
            <a:off x="0" y="0"/>
            <a:ext cx="9144000" cy="1166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33617111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1285</TotalTime>
  <Words>2457</Words>
  <Application>Microsoft Office PowerPoint</Application>
  <PresentationFormat>Presentación en pantalla (4:3)</PresentationFormat>
  <Paragraphs>116</Paragraphs>
  <Slides>12</Slides>
  <Notes>12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12</vt:i4>
      </vt:variant>
    </vt:vector>
  </HeadingPairs>
  <TitlesOfParts>
    <vt:vector size="17" baseType="lpstr">
      <vt:lpstr>Arial</vt:lpstr>
      <vt:lpstr>Calibri</vt:lpstr>
      <vt:lpstr>MyriadPro-Regular</vt:lpstr>
      <vt:lpstr>Times New Roman</vt:lpstr>
      <vt:lpstr>Tema de Office</vt:lpstr>
      <vt:lpstr>THE TECHNOLOGICAL BASES OF SEXUAL ABUSE AND GENDER VIOLENCE ONLINE </vt:lpstr>
      <vt:lpstr>THE TECHNOLOGICAL BASES OF SEXUAL ABUSE AND GENDER VIOLENCE ONLINE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pilar parra</dc:creator>
  <cp:lastModifiedBy>Ángel Gordo</cp:lastModifiedBy>
  <cp:revision>136</cp:revision>
  <dcterms:created xsi:type="dcterms:W3CDTF">2021-03-24T10:06:36Z</dcterms:created>
  <dcterms:modified xsi:type="dcterms:W3CDTF">2021-03-29T07:19:14Z</dcterms:modified>
</cp:coreProperties>
</file>