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1B93F-6513-B01C-3B8A-3BD0EA7BFE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31DD5-65A6-B058-4A30-5985C29F08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20882-5825-2884-4738-6D2CAC3E5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9F693-6C01-CBD2-7BD3-D6603842E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4BE9F-5F29-977E-FE37-BC5DED802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375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C6009-4544-FB6D-0B66-4FCA78416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B73492-BB6B-B7A2-8602-9CF21851E9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3302DC-B493-E947-E262-CD8CE34EA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22364-D30C-367B-3350-4FA54C4F2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8A80F-E037-8B73-2184-60F6D987A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97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17DF83-FA63-C2C1-7D40-9401EAAD18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E74C73-27A8-F095-3D13-82A1A54C13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88EB9-7184-BF0D-64EE-F28B4814C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634A8-CC26-1701-C27D-B841739F5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89A6EB-17DB-E88A-A8FD-D74637964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18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40F5F-AEF9-2120-3CA9-25DE5365C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F56F5-01D6-E7B1-17E9-77A33E3CF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8FF7DF-7D30-D37B-DC8D-7D1E277FE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A568A0-A3BC-3082-E0D1-016630C3B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68423-41F3-7D31-EC2D-5C401EA01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134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519A5-B93E-B002-5A36-BB4671563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1D79B-3675-FC38-AA12-80ECDC527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14DF6B-7C2E-105C-646D-61550F68B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B8133D-CD83-E682-2CA7-143865A74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8C88F-C623-83F0-34BC-0F67F09AF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868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5A48E-1F0D-CE2E-C2E3-E72279CA8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E9573-1F42-E4E0-EE39-5139FFDFFC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27E8A-3797-39B5-AFF4-FD31FC0314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6C7935-84FC-3FE7-ABE7-02F5E65CD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0749BD-1D65-5608-6037-06DC26720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3EA044-0F07-16A9-CB2C-91B161D2B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5197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5418A-0E37-D907-CF67-61835896F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EB14BA-6089-03FB-7CE7-247FDD1DC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7709BC-5D6A-CA0C-F666-05FDA3DA65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AC5DC-C319-8FCD-18C6-70347101F8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ED1B4A-32A7-DB44-6B93-378CFBDFD6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4EE506-C7C4-8DA2-3BEA-F666915E3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94FB6F-ADBA-FFDC-4B67-B3A2CE680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73C4D8-EB64-72EB-DBB4-B008458F4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019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A2457-CB88-E1AB-1695-59423EF2D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C55D7D-E49C-6106-B7CF-1ABF72781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B13556-3536-3BD5-DF4A-BAAD422FC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06C973-176D-C015-75AC-E78F7A5BE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955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A6A65B-6E70-3BF7-0AB0-4FE070D1B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D60DAB-BB36-B1A4-15E9-92B24ED90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3C018-02A4-E848-86F3-1A53F5726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0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66304-28BB-7330-0369-D784232E1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9400D-3880-4A65-2B82-183CE42A4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3E3684-703E-B70C-E888-F8026E1CF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4A5FFC-8E08-3F7F-08BD-4091B6AE6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714AAB-1889-F1B7-C4C7-63E822D6F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BA1F8E-AC20-3399-2C98-917D21902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524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94259-B234-BCBC-741C-B651C2C8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7C5785-D5AD-B0C1-19C5-7E835B34D0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3E7521-13BB-E169-8E08-7C5568A65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02B250-A7C3-18D6-BBF5-831752A29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29EF7D-F3FA-EEFD-CC85-06418B652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CA7C56-F80B-393D-CEE9-5EAC8D8D8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73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B0A6F3-56C1-3128-41F7-FC401A878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BF25A1-6F87-7479-28FE-70468AF1C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2CDD5-BA01-3548-CA1A-0F48BEA0DB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3AD718-709F-4848-A0E6-9585A39E9B57}" type="datetimeFigureOut">
              <a:rPr lang="en-GB" smtClean="0"/>
              <a:t>25/03/2025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58597-6D18-7952-C1E5-A67A969534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4A4F62-FCD1-B810-1597-D46D195F76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221DDE-4D9A-473B-AC3A-F755D7DD48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4160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06561D-C699-6840-B77F-1DB9F9B92BFD}"/>
              </a:ext>
            </a:extLst>
          </p:cNvPr>
          <p:cNvSpPr txBox="1"/>
          <p:nvPr/>
        </p:nvSpPr>
        <p:spPr>
          <a:xfrm>
            <a:off x="1086928" y="791082"/>
            <a:ext cx="10567358" cy="3120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buNone/>
            </a:pPr>
            <a:r>
              <a:rPr lang="en-US" sz="20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Growth behavior of energy-efficient protective black flash-PEO coatings on additively manufactured aluminum‒silicon alloys</a:t>
            </a:r>
            <a:endParaRPr lang="en-GB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lnSpc>
                <a:spcPct val="150000"/>
              </a:lnSpc>
              <a:buNone/>
            </a:pPr>
            <a:r>
              <a:rPr lang="en-GB" sz="2000" b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lnSpc>
                <a:spcPct val="150000"/>
              </a:lnSpc>
              <a:spcAft>
                <a:spcPts val="105"/>
              </a:spcAft>
              <a:buNone/>
            </a:pPr>
            <a:r>
              <a:rPr lang="en-GB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Muhammad Ahsan Iqbal</a:t>
            </a:r>
            <a:r>
              <a:rPr lang="en-GB" sz="1800" kern="1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GB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Endzhe</a:t>
            </a:r>
            <a:r>
              <a:rPr lang="en-GB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Matykina</a:t>
            </a:r>
            <a:r>
              <a:rPr lang="en-GB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Itziar Hidalgo-González, Raul </a:t>
            </a:r>
            <a:r>
              <a:rPr lang="en-GB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Arrabal</a:t>
            </a:r>
            <a:r>
              <a:rPr lang="en-GB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Marta Mohedano</a:t>
            </a:r>
            <a:endParaRPr lang="en-GB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50000"/>
              </a:lnSpc>
              <a:spcAft>
                <a:spcPts val="105"/>
              </a:spcAft>
              <a:buNone/>
            </a:pPr>
            <a:r>
              <a:rPr lang="es-ES" sz="1800" kern="1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50000"/>
              </a:lnSpc>
              <a:spcAft>
                <a:spcPts val="800"/>
              </a:spcAft>
            </a:pPr>
            <a:r>
              <a:rPr lang="es-E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Departamento de Ingeniería Química y de Materiales, Facultad de Ciencias Químicas, Universidad Complutense de Madrid, 28040 Madrid, </a:t>
            </a:r>
            <a:r>
              <a:rPr lang="es-ES" sz="1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Spain</a:t>
            </a:r>
            <a:endParaRPr lang="en-GB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108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BD0B9FB-758F-813D-7F4F-88366B4C3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41" name="Picture 1" descr="A graph of different colored squares&#10;&#10;Description automatically generated">
            <a:extLst>
              <a:ext uri="{FF2B5EF4-FFF2-40B4-BE49-F238E27FC236}">
                <a16:creationId xmlns:a16="http://schemas.microsoft.com/office/drawing/2014/main" id="{C9A65A6B-D5F8-B92B-9D43-D52C38700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1040774"/>
            <a:ext cx="5113469" cy="409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97203D3F-297C-8A68-070E-14806004D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336" y="5540227"/>
            <a:ext cx="739283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9.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Vicker hardness values of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bare substrate and PEO-treated substrate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different durations.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675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733CA36-AB6B-4274-0B9D-DD5462DAC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1265" name="Picture 2" descr="A collage of graphs&#10;&#10;Description automatically generated">
            <a:extLst>
              <a:ext uri="{FF2B5EF4-FFF2-40B4-BE49-F238E27FC236}">
                <a16:creationId xmlns:a16="http://schemas.microsoft.com/office/drawing/2014/main" id="{764FA275-D974-AF52-B15A-0CE4A1D29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211" y="163902"/>
            <a:ext cx="4846638" cy="608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105D0405-50B8-D10C-3FE8-0FFD752A7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256" y="6415867"/>
            <a:ext cx="104034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10.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EIS spectra of the developed coatings for different immersion times, (a-c) after 1 day, and (d-f) after 10 days immersion in 3.5 wt.% NaCl solution.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886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597D4B30-1C38-E132-B76B-F157AC909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2289" name="Picture 1">
            <a:extLst>
              <a:ext uri="{FF2B5EF4-FFF2-40B4-BE49-F238E27FC236}">
                <a16:creationId xmlns:a16="http://schemas.microsoft.com/office/drawing/2014/main" id="{1606F37E-5D99-F6C2-177A-AF5698E3F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634" y="897147"/>
            <a:ext cx="8894860" cy="320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ECF61BA2-1498-3BBC-32D1-7153387C9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6928" y="5016183"/>
            <a:ext cx="7813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11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Equivalent circuits used for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developed PEO coatings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(a)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immersion time of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 and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(b)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immersion time of 240 h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153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F5A278DF-DCA0-1B7A-2F0D-4FCD24CED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3313" name="Picture 1" descr="A collage of images of a cell&#10;&#10;Description automatically generated">
            <a:extLst>
              <a:ext uri="{FF2B5EF4-FFF2-40B4-BE49-F238E27FC236}">
                <a16:creationId xmlns:a16="http://schemas.microsoft.com/office/drawing/2014/main" id="{8F254E94-BD39-11A3-9DF1-55CD67316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506" y="358775"/>
            <a:ext cx="6512692" cy="453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96678F78-AFB7-AC70-734E-1E4DD3E2D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0506" y="5754469"/>
            <a:ext cx="59835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12.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Macroscopic images of the PEO-treated samples after 10 days of immersion in 3.5 wt.% </a:t>
            </a:r>
            <a:r>
              <a:rPr kumimoji="0" lang="es-E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NaCl: (a) PEO-2, (b) PEO-3, (c) PEO-4, </a:t>
            </a:r>
            <a:r>
              <a:rPr kumimoji="0" lang="es-E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kumimoji="0" lang="es-E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(d) PEO-5; and 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CIE Lab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color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model of the PEO-4, (f) as-prepared, (g) after 10 days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immersion in 3.5 wt.% </a:t>
            </a:r>
            <a:r>
              <a:rPr kumimoji="0" lang="es-E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NaCl.</a:t>
            </a:r>
            <a:endParaRPr kumimoji="0" lang="es-E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497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151AE139-2537-7342-9B98-FBF608191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4337" name="Picture 2" descr="A graph of a number of values&#10;&#10;Description automatically generated">
            <a:extLst>
              <a:ext uri="{FF2B5EF4-FFF2-40B4-BE49-F238E27FC236}">
                <a16:creationId xmlns:a16="http://schemas.microsoft.com/office/drawing/2014/main" id="{4E509206-E878-AFCF-4628-AE4DC8E5A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1" t="5177" r="12393" b="6064"/>
          <a:stretch>
            <a:fillRect/>
          </a:stretch>
        </p:blipFill>
        <p:spPr bwMode="auto">
          <a:xfrm>
            <a:off x="2794958" y="888521"/>
            <a:ext cx="5400136" cy="421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7AA98E73-093E-2F23-0C1B-4591F7C49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215" y="5702014"/>
            <a:ext cx="92561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13.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color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variation (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∆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E) values of the developed black flash-PEO samples before and after 10 days of immersion in a 3.5% NaCl solution.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608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174C960-6DD7-36C1-4FDD-126B8AA79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5" name="Picture 1" descr="A collage of images of graphs and numbers&#10;&#10;Description automatically generated">
            <a:extLst>
              <a:ext uri="{FF2B5EF4-FFF2-40B4-BE49-F238E27FC236}">
                <a16:creationId xmlns:a16="http://schemas.microsoft.com/office/drawing/2014/main" id="{37696F78-6734-5792-540D-613E84CA8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166" y="560716"/>
            <a:ext cx="6101823" cy="472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EEBD1D72-8F3C-CF5C-8B02-DCAFB6A58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860" y="5762024"/>
            <a:ext cx="102050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(a) The variation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voltage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time during the PEO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(b) Δ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kumimoji="0" lang="en-US" altLang="en-US" sz="12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value of the PEO, and macroscopic images of developed PEO coatings, (c) PEO-2, (d) PEO-3, (e) PEO-4, (f) PEO-5.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15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E81BDA42-780D-6C47-7D4B-F1057A0FC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49" name="Picture 1" descr="A close-up of a color chart&#10;&#10;Description automatically generated">
            <a:extLst>
              <a:ext uri="{FF2B5EF4-FFF2-40B4-BE49-F238E27FC236}">
                <a16:creationId xmlns:a16="http://schemas.microsoft.com/office/drawing/2014/main" id="{817B67DF-5039-D6E6-21EA-6847DA306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072" y="1167442"/>
            <a:ext cx="6493856" cy="327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3E923873-AE4C-2AB2-9016-47E2C0E29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3256" y="5568592"/>
            <a:ext cx="982548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2.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Dimensional representation of the CIE Lab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color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model: (a) General diagram of the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color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model, (b) CIE Lab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color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model of the PEO-4 specimen</a:t>
            </a:r>
            <a:r>
              <a:rPr kumimoji="0" lang="en-GB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978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1005209-3A84-823D-2226-42600D0FF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3073" name="Picture 1" descr="A collage of images of a graph&#10;&#10;Description automatically generated">
            <a:extLst>
              <a:ext uri="{FF2B5EF4-FFF2-40B4-BE49-F238E27FC236}">
                <a16:creationId xmlns:a16="http://schemas.microsoft.com/office/drawing/2014/main" id="{A0E9E88E-D580-1EB1-6837-74A8B4B67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" t="964" r="2065"/>
          <a:stretch>
            <a:fillRect/>
          </a:stretch>
        </p:blipFill>
        <p:spPr bwMode="auto">
          <a:xfrm>
            <a:off x="448572" y="155276"/>
            <a:ext cx="4327355" cy="646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5E242148-35A2-DCF7-520C-0E2E59EBB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3767" y="3778991"/>
            <a:ext cx="54518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3.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SEM top views of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developed coatings and EDS spectra: (a, b) PEO-2, (c, d) PEO-3, (e, f) PEO-4,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(g, h) PEO-5.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751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F7708BD-137E-9F5C-D957-5C0A262325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4097" name="Picture 1" descr="A collage of images of a layer of a layer&#10;&#10;Description automatically generated">
            <a:extLst>
              <a:ext uri="{FF2B5EF4-FFF2-40B4-BE49-F238E27FC236}">
                <a16:creationId xmlns:a16="http://schemas.microsoft.com/office/drawing/2014/main" id="{E08DCEB8-B283-38E5-3C9D-3F3B5FFD6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"/>
          <a:stretch>
            <a:fillRect/>
          </a:stretch>
        </p:blipFill>
        <p:spPr bwMode="auto">
          <a:xfrm>
            <a:off x="2061713" y="640826"/>
            <a:ext cx="7365355" cy="4362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97616AB5-6921-A3F9-69AF-2A71DC4A2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623" y="5833147"/>
            <a:ext cx="72806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4.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Cross-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sectional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images of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developed PEO films: (a) PEO-2, (b) PEO-3, (c) PEO-4,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(d) PEO-5.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626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F46CA488-685A-F188-1A9C-84428DB79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121" name="Picture 2" descr="A group of different colored rectangles&#10;&#10;Description automatically generated">
            <a:extLst>
              <a:ext uri="{FF2B5EF4-FFF2-40B4-BE49-F238E27FC236}">
                <a16:creationId xmlns:a16="http://schemas.microsoft.com/office/drawing/2014/main" id="{32DB861B-A906-3E7E-0DC7-C885B9C6F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041" y="698740"/>
            <a:ext cx="9385099" cy="402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7AB57258-1650-E4DF-0396-779992C9B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6861" y="5479377"/>
            <a:ext cx="543757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5.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SEM and EDS mapping images of developed PEO coatings elements.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759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F4F564F-2C02-E266-1E52-17B36D9C1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6145" name="Picture 2" descr="A collage of images of different colors&#10;&#10;Description automatically generated">
            <a:extLst>
              <a:ext uri="{FF2B5EF4-FFF2-40B4-BE49-F238E27FC236}">
                <a16:creationId xmlns:a16="http://schemas.microsoft.com/office/drawing/2014/main" id="{7220D4A4-48CD-496C-2978-2916F743B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694" y="754350"/>
            <a:ext cx="7176413" cy="408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42BEBB2D-0D22-8352-FB64-D492A24FD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641" y="5930168"/>
            <a:ext cx="691832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6.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Surface roughness, (a) PEO-2, (b)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PEO-3, (c) PEO-4, (d) PEO-5.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87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E66AA8AA-55CD-8206-E122-B80D74382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7169" name="Picture 4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0C0008F0-7DDC-62E6-4837-1605BB784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9" t="10274" r="12286" b="3926"/>
          <a:stretch>
            <a:fillRect/>
          </a:stretch>
        </p:blipFill>
        <p:spPr bwMode="auto">
          <a:xfrm>
            <a:off x="3071517" y="358612"/>
            <a:ext cx="6106988" cy="478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4073F097-186A-6940-7332-B6B13E42B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3543" y="5901085"/>
            <a:ext cx="480491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7.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X-ray diffraction patterns of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developed black PEO coatings.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365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06C68112-7FC7-D80A-4C02-FB5D83474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9217" name="Picture 3" descr="A graph of different colors&#10;&#10;Description automatically generated">
            <a:extLst>
              <a:ext uri="{FF2B5EF4-FFF2-40B4-BE49-F238E27FC236}">
                <a16:creationId xmlns:a16="http://schemas.microsoft.com/office/drawing/2014/main" id="{8C4135C7-8BB4-95E5-044F-CC4C4BA8C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0"/>
          <a:stretch>
            <a:fillRect/>
          </a:stretch>
        </p:blipFill>
        <p:spPr bwMode="auto">
          <a:xfrm>
            <a:off x="2743200" y="228600"/>
            <a:ext cx="5926347" cy="47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425DF3EA-1CFA-1AF6-6B2D-7EE3D04D2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5177" y="5607037"/>
            <a:ext cx="65819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8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Raman spectra of the developed PEO coatings: (a) PEO-2, (b) PEO-3, (c) PEO-4, and (d) PEO-5.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154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484</Words>
  <Application>Microsoft Office PowerPoint</Application>
  <PresentationFormat>Widescreen</PresentationFormat>
  <Paragraphs>18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MUHAMMAD AHSAN IQBAL</dc:creator>
  <cp:lastModifiedBy>MUHAMMAD AHSAN IQBAL</cp:lastModifiedBy>
  <cp:revision>1</cp:revision>
  <dcterms:created xsi:type="dcterms:W3CDTF">2025-03-25T14:01:37Z</dcterms:created>
  <dcterms:modified xsi:type="dcterms:W3CDTF">2025-03-25T14:15:14Z</dcterms:modified>
</cp:coreProperties>
</file>