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2" d="100"/>
          <a:sy n="62" d="100"/>
        </p:scale>
        <p:origin x="97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EA614D-052D-4011-A10B-1854985A9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03292A9-CAA7-4113-9701-0A7A8CE90B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7729BCF-354C-4FDB-8F40-79BCF9762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07/02/2023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3B75533-00A7-42D5-88D1-181792A86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F239715-BF2A-47B0-801D-F88C34599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3088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CADE33-3B14-4100-8E95-99D54BBC2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B775A77-67C0-488D-8BA0-A4B53FD9D1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A09C53-61F3-4471-84CB-1C83D905C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07/02/2023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9E80DD-7500-4720-B634-90BC07FDF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C760D9-5F0E-4868-8E52-59B4BA917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2384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A6F04C2-CA47-4B94-BE79-A8B525611A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8AC9F67-C958-48FC-8BBB-A3C749A9A0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D138468-1A70-47AD-8FF5-4C390A01D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07/02/2023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6317DB-4369-467A-AD27-7DCCEBFE2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3B021D-5716-42BB-B2CB-BB90C5C50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5615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472B04-397B-4AF3-95AF-312182636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11DA9D-4926-4232-89BA-CFB450C5FD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96CE4DD-9796-4245-88CE-AF6E1B025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07/02/2023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0DF514-B970-428E-8834-3AE73E062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45A4F5-FB89-4688-AE23-07C5AB632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071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EC55AD-016F-4972-821C-AB8230428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07B838-3DF6-4C14-AA54-FD5A88F3E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F101981-EE77-45A6-88AF-3106311A6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07/02/2023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38CCC9-372D-4EDF-9784-8BB3473D8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2161E94-F4C5-4A54-BBFF-B0FD2FE0D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0729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A44062-3EA7-40CA-A35D-625F974E1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B4DCD3-5426-4FE4-B946-88E84F2F92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112C6F8-3AD8-4A09-969E-451CF4151D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6ABAC81-C9FB-4153-97CF-0C4092AFD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07/02/2023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761B41B-413B-436D-AAAD-AC87C990E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842AE4E-2A38-4F1F-AA24-E0544615F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133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AC1CF1-D043-498D-80EA-04C8667E3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4673743-97BC-4053-B2D8-3BB24B844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D010F03-0462-44EB-98F9-999460FFF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87529BE-E63A-41CA-8748-724763CE07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D6D635F-5B6A-4C5C-9777-4E1F0A862F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E995BAA-874B-48CE-94D5-7A83A1BA5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07/02/2023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EE2453-61A9-4B22-AEDE-390B5F96D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3AF5F47-DDF0-45DB-8DE0-7308CEC92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065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0AD5A3-F20C-45DD-B695-F537A2433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C93ED44-2B77-4A13-BE5A-3EA35C8FC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07/02/2023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B48889E-86F4-488F-94AA-3504A5485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CA95E34-0080-4317-AE8A-5A70B4E07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849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9A80D3C-1E89-4380-A02E-A8FAF23BA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07/02/2023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D2BE98B-ADEC-4F42-A017-51E089EBD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428F6EF-55FB-47C0-BDCB-D6AEF021A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152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9FF01B-4E9F-4312-8F14-AF071005E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FC6BA5-203D-4B4C-85D7-3E46CBA13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FD0C124-E03E-49E2-BFC0-64A15CD2C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BFCF37D-90E2-450F-85A0-7302B2BC3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07/02/2023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C03D769-B7C3-4F04-924D-A1A272935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6924FFE-579D-4E4B-9615-64C5D9273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33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421A04-3322-45AF-B553-138B06EE2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775BB2E-64B8-4520-92BB-CD68110685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4C126A8-4320-4469-95F9-770580EFBE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19C9BD-DB05-4142-B0EE-E0E6CBA9E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07/02/2023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8A0BA87-78BC-41E9-A718-E24966CAD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852942D-740B-44D6-9F30-3B9DBC3F7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7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47AB13C-EFD4-438D-ABD7-272964DDA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6F9370-2E8D-4F1B-9EF8-716A91EB3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4273BC-1539-4B09-9FB0-C095AE72F3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9C35F-470B-43E5-BFE1-73945FF73189}" type="datetimeFigureOut">
              <a:rPr lang="es-ES" smtClean="0"/>
              <a:t>07/02/2023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5D857D-3A6B-43D4-BAE8-979FD07A8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B8E782-5B82-4333-A2C5-A8797642C7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821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aHSwJG9Pok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51122DB-8BF4-4922-9D3D-0182E797E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4"/>
            <a:ext cx="5251316" cy="4192127"/>
          </a:xfrm>
        </p:spPr>
        <p:txBody>
          <a:bodyPr>
            <a:normAutofit/>
          </a:bodyPr>
          <a:lstStyle/>
          <a:p>
            <a:r>
              <a:rPr lang="es-ES_tradnl" sz="2400" kern="0" cap="all" dirty="0">
                <a:effectLst/>
                <a:latin typeface="VAGRounded BT" panose="020F07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corriente humanista de la sociología urbana </a:t>
            </a:r>
            <a:r>
              <a:rPr lang="es-ES_tradnl" sz="2400" kern="0" cap="all" dirty="0" err="1">
                <a:effectLst/>
                <a:latin typeface="VAGRounded BT" panose="020F07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neomarxista</a:t>
            </a:r>
            <a:r>
              <a:rPr lang="es-ES_tradnl" sz="2400" kern="0" cap="all" dirty="0">
                <a:effectLst/>
                <a:latin typeface="VAGRounded BT" panose="020F07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s-ES_tradnl" sz="2400" kern="0" cap="all" dirty="0">
                <a:effectLst/>
                <a:latin typeface="VAGRounded BT" panose="020F07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s-ES_tradnl" sz="2400" kern="0" cap="all" dirty="0">
                <a:effectLst/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s-ES_tradnl" sz="2400" kern="0" cap="all" dirty="0">
                <a:effectLst/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400" kern="0" cap="all" dirty="0">
                <a:solidFill>
                  <a:srgbClr val="FF0000"/>
                </a:solidFill>
                <a:latin typeface="VAGRounded BT" panose="020F0702020204020204" pitchFamily="34" charset="0"/>
                <a:cs typeface="Times New Roman" panose="02020603050405020304" pitchFamily="18" charset="0"/>
              </a:rPr>
              <a:t>Henri Lefebvre (1901-1991)</a:t>
            </a:r>
            <a:br>
              <a:rPr lang="es-ES" sz="2400" kern="0" cap="all" dirty="0">
                <a:solidFill>
                  <a:srgbClr val="FF0000"/>
                </a:solidFill>
                <a:latin typeface="VAGRounded BT" panose="020F0702020204020204" pitchFamily="34" charset="0"/>
                <a:cs typeface="Times New Roman" panose="02020603050405020304" pitchFamily="18" charset="0"/>
              </a:rPr>
            </a:br>
            <a:endParaRPr lang="es-ES" sz="2400" kern="0" cap="all" dirty="0">
              <a:solidFill>
                <a:srgbClr val="FF0000"/>
              </a:solidFill>
              <a:latin typeface="VAGRounded BT" panose="020F07020202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 descr="Henri Lefebvre - Wikipedia, la enciclopedia libre">
            <a:extLst>
              <a:ext uri="{FF2B5EF4-FFF2-40B4-BE49-F238E27FC236}">
                <a16:creationId xmlns:a16="http://schemas.microsoft.com/office/drawing/2014/main" id="{7FAA264B-4554-452F-8C49-533C8485E7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129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2207863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57627BC-F954-B9DD-067A-23BB6DC47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042183" cy="6424047"/>
          </a:xfrm>
        </p:spPr>
        <p:txBody>
          <a:bodyPr numCol="2">
            <a:noAutofit/>
          </a:bodyPr>
          <a:lstStyle/>
          <a:p>
            <a:pPr marL="0" indent="0">
              <a:lnSpc>
                <a:spcPct val="200000"/>
              </a:lnSpc>
              <a:spcBef>
                <a:spcPts val="1800"/>
              </a:spcBef>
              <a:spcAft>
                <a:spcPts val="1800"/>
              </a:spcAft>
              <a:buNone/>
            </a:pP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1936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conscience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mystifiée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(con Norbert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Guterman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Gallimard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1939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matérialisme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dialectique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Alcan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[traducción castellana: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materialismo dialéctico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Buenos Aires: La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Pleyade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1974].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1946 </a:t>
            </a:r>
            <a:r>
              <a:rPr lang="en-GB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L’existentialisme</a:t>
            </a:r>
            <a:r>
              <a:rPr lang="en-GB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Éditions du </a:t>
            </a:r>
            <a:r>
              <a:rPr lang="en-GB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Sagittaire</a:t>
            </a:r>
            <a:r>
              <a:rPr lang="en-GB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n-GB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1947 </a:t>
            </a:r>
            <a:r>
              <a:rPr lang="es-ES" sz="1500" i="1" u="sng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Critique de la vie </a:t>
            </a:r>
            <a:r>
              <a:rPr lang="es-ES" sz="1500" i="1" u="sng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quotidienne</a:t>
            </a:r>
            <a:r>
              <a:rPr lang="es-ES" sz="1500" i="1" u="sng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I: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Grasset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1962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Critique de la vie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quotidienne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(II):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Fondements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d´une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sociologie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la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quotidienneté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L’Arche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1965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Proclamation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la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Commune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Gallimard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1966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Sociologie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Marx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Presses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Universitaires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France.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1968 </a:t>
            </a:r>
            <a:r>
              <a:rPr lang="es-ES" sz="1500" i="1" u="sng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es-ES" sz="1500" i="1" u="sng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Droit</a:t>
            </a:r>
            <a:r>
              <a:rPr lang="es-ES" sz="1500" i="1" u="sng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à la </a:t>
            </a:r>
            <a:r>
              <a:rPr lang="es-ES" sz="1500" i="1" u="sng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ville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Anthropos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[traducción castellana: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derecho a la ciudad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Barcelona: Península, 1969].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1970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Révolution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urbaine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Gallimard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[traducción castellana: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revolución urbana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Madrid: Alianza, 1972].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1971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Au-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delà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du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structuralisme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Anthropos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[traducción castellana: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Más allá del estructuralismo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Buenos Aires: La Pléyade, 1973].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1971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Vers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le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cybernanthrope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les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technocrates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Denoël-Gonthier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[traducción castellana: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Hacia el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cibernantropo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Barcelona: Gedisa, 1980].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1974 </a:t>
            </a:r>
            <a:r>
              <a:rPr lang="es-ES" sz="1500" i="1" u="sng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1500" i="1" u="sng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Production</a:t>
            </a:r>
            <a:r>
              <a:rPr lang="es-ES" sz="1500" i="1" u="sng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s-ES" sz="1500" i="1" u="sng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l´espace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Anthropos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1980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Présence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l’absence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Casterman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[traducción castellana: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presencia y la ausencia: contribución a la teoría de las representaciones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México D.F.: Fondo de Cultura Económica, 1983].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1981 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Critique de la vie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quotidienne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III: De la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modernité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modernisme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Pour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une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métaphilosophie</a:t>
            </a:r>
            <a:r>
              <a:rPr lang="es-ES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du </a:t>
            </a:r>
            <a:r>
              <a:rPr lang="es-ES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quotidien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L’Arche</a:t>
            </a:r>
            <a: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s-ES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1992 </a:t>
            </a:r>
            <a:r>
              <a:rPr lang="en-GB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Éléments</a:t>
            </a:r>
            <a:r>
              <a:rPr lang="en-GB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rythmanalyse</a:t>
            </a:r>
            <a:r>
              <a:rPr lang="en-GB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Introduction à la </a:t>
            </a:r>
            <a:r>
              <a:rPr lang="en-GB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connaissance</a:t>
            </a:r>
            <a:r>
              <a:rPr lang="en-GB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des </a:t>
            </a:r>
            <a:r>
              <a:rPr lang="en-GB" sz="15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rythmes</a:t>
            </a:r>
            <a:r>
              <a:rPr lang="en-GB" sz="15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(con Catherine </a:t>
            </a:r>
            <a:r>
              <a:rPr lang="en-GB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Regulier</a:t>
            </a:r>
            <a:r>
              <a:rPr lang="en-GB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Paris: </a:t>
            </a:r>
            <a:r>
              <a:rPr lang="en-GB" sz="15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Syllepse</a:t>
            </a:r>
            <a:r>
              <a:rPr lang="en-GB" sz="15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ES" sz="1500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04E3A8B3-FEE8-22D6-1BD9-B0AEE1E75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5783" y="6090834"/>
            <a:ext cx="5486401" cy="767166"/>
          </a:xfrm>
        </p:spPr>
        <p:txBody>
          <a:bodyPr>
            <a:normAutofit/>
          </a:bodyPr>
          <a:lstStyle/>
          <a:p>
            <a:r>
              <a:rPr lang="es-ES" sz="1600" dirty="0"/>
              <a:t>Tomado de: Martín, Emilio (2011), “Breve biografía y bibliografía de Henri Lefebvre”, </a:t>
            </a:r>
            <a:r>
              <a:rPr lang="es-ES" sz="1600" i="1" dirty="0"/>
              <a:t>Urban</a:t>
            </a:r>
            <a:r>
              <a:rPr lang="es-ES" sz="1600" dirty="0"/>
              <a:t>, 2: 7-13.</a:t>
            </a:r>
          </a:p>
        </p:txBody>
      </p:sp>
    </p:spTree>
    <p:extLst>
      <p:ext uri="{BB962C8B-B14F-4D97-AF65-F5344CB8AC3E}">
        <p14:creationId xmlns:p14="http://schemas.microsoft.com/office/powerpoint/2010/main" val="3460940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07FF1B-86A9-40CD-8BCE-BC25D858A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Índice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1CA2CF-5D40-49F2-828F-B2556CA6D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b="1" cap="small" dirty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Detalles biográficos y contexto teórico</a:t>
            </a:r>
            <a:endParaRPr lang="es-ES_tradnl" sz="2400" b="1" cap="small" dirty="0">
              <a:solidFill>
                <a:srgbClr val="0070C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_tradnl" sz="2400" b="1" cap="small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Contribuciones espaciales destacables de Lefebvre</a:t>
            </a:r>
            <a:endParaRPr lang="es-ES" sz="2400" b="1" cap="small" dirty="0">
              <a:solidFill>
                <a:srgbClr val="FF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b="1" cap="small" dirty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Conceptos: Espacio percibido, espacio concebido y espacio vivido</a:t>
            </a:r>
          </a:p>
          <a:p>
            <a:r>
              <a:rPr lang="es-ES" sz="2400" b="1" cap="small" dirty="0">
                <a:solidFill>
                  <a:srgbClr val="7030A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“El derecho a la ciudad”</a:t>
            </a:r>
          </a:p>
          <a:p>
            <a:r>
              <a:rPr lang="es-ES" sz="2400" b="1" cap="small" dirty="0">
                <a:solidFill>
                  <a:schemeClr val="accent2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“La producción del espacio”</a:t>
            </a:r>
          </a:p>
        </p:txBody>
      </p:sp>
    </p:spTree>
    <p:extLst>
      <p:ext uri="{BB962C8B-B14F-4D97-AF65-F5344CB8AC3E}">
        <p14:creationId xmlns:p14="http://schemas.microsoft.com/office/powerpoint/2010/main" val="2752290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557B5CF-465C-4473-9B67-C39CA38E4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1800" kern="0" cap="all" dirty="0">
                <a:latin typeface="VAGRounded BT" panose="020F0702020204020204" pitchFamily="34" charset="0"/>
                <a:cs typeface="Times New Roman" panose="02020603050405020304" pitchFamily="18" charset="0"/>
              </a:rPr>
              <a:t>La ciudad posmoderna y posindustrial.</a:t>
            </a:r>
            <a:br>
              <a:rPr lang="es-ES" sz="1800" kern="0" cap="all" dirty="0">
                <a:latin typeface="VAGRounded BT" panose="020F0702020204020204" pitchFamily="34" charset="0"/>
                <a:cs typeface="Times New Roman" panose="02020603050405020304" pitchFamily="18" charset="0"/>
              </a:rPr>
            </a:br>
            <a:r>
              <a:rPr lang="es-ES" sz="1800" kern="0" cap="all" dirty="0">
                <a:latin typeface="VAGRounded BT" panose="020F0702020204020204" pitchFamily="34" charset="0"/>
                <a:cs typeface="Times New Roman" panose="02020603050405020304" pitchFamily="18" charset="0"/>
              </a:rPr>
              <a:t>Los noventa y el protagonismo de la Escuela de Los Ángeles:</a:t>
            </a:r>
            <a:br>
              <a:rPr lang="es-ES" sz="1800" kern="0" cap="all" dirty="0">
                <a:latin typeface="VAGRounded BT" panose="020F0702020204020204" pitchFamily="34" charset="0"/>
                <a:cs typeface="Times New Roman" panose="02020603050405020304" pitchFamily="18" charset="0"/>
              </a:rPr>
            </a:br>
            <a:r>
              <a:rPr lang="es-ES" sz="1800" kern="0" cap="all" dirty="0">
                <a:solidFill>
                  <a:srgbClr val="FF0000"/>
                </a:solidFill>
                <a:latin typeface="VAGRounded BT" panose="020F0702020204020204" pitchFamily="34" charset="0"/>
                <a:cs typeface="Times New Roman" panose="02020603050405020304" pitchFamily="18" charset="0"/>
              </a:rPr>
              <a:t>Edward William Soja (1940-2015)</a:t>
            </a:r>
          </a:p>
        </p:txBody>
      </p:sp>
      <p:pic>
        <p:nvPicPr>
          <p:cNvPr id="1026" name="Picture 2" descr="GEOPERSPECTIVAS - GEOGRAFÍA Y EDUCACIÓN: EDWARD SOJA Y LA GEOGRAFÍA  CONTEMPORÁNEA">
            <a:extLst>
              <a:ext uri="{FF2B5EF4-FFF2-40B4-BE49-F238E27FC236}">
                <a16:creationId xmlns:a16="http://schemas.microsoft.com/office/drawing/2014/main" id="{0F736A5D-DB23-429E-8A2A-D1D71B7C54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2812"/>
          <a:stretch/>
        </p:blipFill>
        <p:spPr bwMode="auto"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Content Placeholder 1029">
            <a:extLst>
              <a:ext uri="{FF2B5EF4-FFF2-40B4-BE49-F238E27FC236}">
                <a16:creationId xmlns:a16="http://schemas.microsoft.com/office/drawing/2014/main" id="{85120E34-6B92-48CB-9409-02BEA9A71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(1989) </a:t>
            </a:r>
            <a:r>
              <a:rPr lang="es-ES" sz="1600" b="1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Postmodern</a:t>
            </a:r>
            <a:r>
              <a:rPr lang="es-ES" sz="1600" b="1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600" b="1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Geographies</a:t>
            </a:r>
            <a:r>
              <a:rPr lang="es-ES" sz="160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s-ES" sz="160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London y New York: Verso.</a:t>
            </a:r>
            <a:endParaRPr lang="es-ES" sz="1600" b="1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(1996) </a:t>
            </a:r>
            <a:r>
              <a:rPr lang="es-ES" sz="1600" b="1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Thirdspace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Journeys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to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Los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Angeles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Other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Real-and-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Imagined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Places</a:t>
            </a:r>
            <a:r>
              <a:rPr lang="es-ES" sz="1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Cambridge y Oxford: Blackwell.</a:t>
            </a:r>
            <a:endParaRPr lang="es-ES" sz="1600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(2008 [2000]) </a:t>
            </a:r>
            <a:r>
              <a:rPr lang="es-ES" sz="1600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Postmetrópolis</a:t>
            </a:r>
            <a:r>
              <a:rPr lang="es-ES" sz="1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Estudios críticos sobre las ciudades y las regiones</a:t>
            </a:r>
            <a:r>
              <a:rPr lang="es-ES" sz="1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Madrid: Traficantes de Sueños.</a:t>
            </a:r>
          </a:p>
          <a:p>
            <a:pPr>
              <a:spcAft>
                <a:spcPts val="1200"/>
              </a:spcAft>
            </a:pP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(2014) </a:t>
            </a:r>
            <a:r>
              <a:rPr lang="es-ES" sz="1600" i="1" dirty="0" err="1">
                <a:solidFill>
                  <a:srgbClr val="202122"/>
                </a:solidFill>
                <a:latin typeface="Arial" panose="020B0604020202020204" pitchFamily="34" charset="0"/>
              </a:rPr>
              <a:t>My</a:t>
            </a: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es-ES" sz="1600" i="1" dirty="0">
                <a:solidFill>
                  <a:srgbClr val="202122"/>
                </a:solidFill>
                <a:latin typeface="Arial" panose="020B0604020202020204" pitchFamily="34" charset="0"/>
              </a:rPr>
              <a:t>Los </a:t>
            </a:r>
            <a:r>
              <a:rPr lang="es-ES" sz="1600" i="1" dirty="0" err="1">
                <a:solidFill>
                  <a:srgbClr val="202122"/>
                </a:solidFill>
                <a:latin typeface="Arial" panose="020B0604020202020204" pitchFamily="34" charset="0"/>
              </a:rPr>
              <a:t>Angeles</a:t>
            </a:r>
            <a:r>
              <a:rPr lang="es-ES" sz="1600" i="1" dirty="0">
                <a:solidFill>
                  <a:srgbClr val="202122"/>
                </a:solidFill>
                <a:latin typeface="Arial" panose="020B0604020202020204" pitchFamily="34" charset="0"/>
              </a:rPr>
              <a:t>: </a:t>
            </a:r>
            <a:r>
              <a:rPr lang="es-ES" sz="1600" i="1" dirty="0" err="1">
                <a:solidFill>
                  <a:srgbClr val="202122"/>
                </a:solidFill>
                <a:latin typeface="Arial" panose="020B0604020202020204" pitchFamily="34" charset="0"/>
              </a:rPr>
              <a:t>From</a:t>
            </a:r>
            <a:r>
              <a:rPr lang="es-ES" sz="1600" i="1" dirty="0">
                <a:solidFill>
                  <a:srgbClr val="202122"/>
                </a:solidFill>
                <a:latin typeface="Arial" panose="020B0604020202020204" pitchFamily="34" charset="0"/>
              </a:rPr>
              <a:t> Urban </a:t>
            </a:r>
            <a:r>
              <a:rPr lang="es-ES" sz="1600" i="1" dirty="0" err="1">
                <a:solidFill>
                  <a:srgbClr val="202122"/>
                </a:solidFill>
                <a:latin typeface="Arial" panose="020B0604020202020204" pitchFamily="34" charset="0"/>
              </a:rPr>
              <a:t>Restructuring</a:t>
            </a:r>
            <a:r>
              <a:rPr lang="es-ES" sz="1600" i="1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es-ES" sz="1600" i="1" dirty="0" err="1">
                <a:solidFill>
                  <a:srgbClr val="202122"/>
                </a:solidFill>
                <a:latin typeface="Arial" panose="020B0604020202020204" pitchFamily="34" charset="0"/>
              </a:rPr>
              <a:t>to</a:t>
            </a:r>
            <a:r>
              <a:rPr lang="es-ES" sz="1600" i="1" dirty="0">
                <a:solidFill>
                  <a:srgbClr val="202122"/>
                </a:solidFill>
                <a:latin typeface="Arial" panose="020B0604020202020204" pitchFamily="34" charset="0"/>
              </a:rPr>
              <a:t> Regional </a:t>
            </a:r>
            <a:r>
              <a:rPr lang="es-ES" sz="1600" i="1" dirty="0" err="1">
                <a:solidFill>
                  <a:srgbClr val="202122"/>
                </a:solidFill>
                <a:latin typeface="Arial" panose="020B0604020202020204" pitchFamily="34" charset="0"/>
              </a:rPr>
              <a:t>Urbanization</a:t>
            </a: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. </a:t>
            </a:r>
            <a:r>
              <a:rPr lang="en-US" sz="1600" dirty="0">
                <a:solidFill>
                  <a:srgbClr val="202122"/>
                </a:solidFill>
                <a:latin typeface="Arial" panose="020B0604020202020204" pitchFamily="34" charset="0"/>
              </a:rPr>
              <a:t>Berkeley y London: University of California Press.</a:t>
            </a:r>
            <a:endParaRPr lang="es-ES" sz="16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(2014 [2010]) </a:t>
            </a:r>
            <a:r>
              <a:rPr lang="es-ES" sz="1600" b="1" i="1" dirty="0">
                <a:solidFill>
                  <a:srgbClr val="202122"/>
                </a:solidFill>
                <a:latin typeface="Arial" panose="020B0604020202020204" pitchFamily="34" charset="0"/>
              </a:rPr>
              <a:t>En busca de la justicia espacial</a:t>
            </a: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. Valencia: Tirant</a:t>
            </a:r>
            <a:endParaRPr lang="es-ES" sz="1600" b="1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s-ES" sz="16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Benach</a:t>
            </a:r>
            <a:r>
              <a:rPr lang="es-ES" sz="1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Núria; </a:t>
            </a:r>
            <a:r>
              <a:rPr lang="es-ES" sz="16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Albet</a:t>
            </a:r>
            <a:r>
              <a:rPr lang="es-ES" sz="1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Abel (2010)</a:t>
            </a:r>
            <a:r>
              <a:rPr lang="es-ES" sz="1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: 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Edward W. Soja: la perspectiva postmoderna de un geógrafo radical</a:t>
            </a:r>
            <a:r>
              <a:rPr lang="es-ES" sz="1600" b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Barcelona: Icaria.</a:t>
            </a:r>
            <a:endParaRPr lang="es-ES" sz="1600" b="0" i="1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06148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49DAA3-FF84-4937-A8BE-A44B550A6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Índice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52087F-B52F-4457-991D-79B822883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b="1" cap="small" dirty="0">
                <a:solidFill>
                  <a:srgbClr val="0070C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La sociología urbana de la ciudad posmoderna y posindustrial</a:t>
            </a:r>
          </a:p>
          <a:p>
            <a:r>
              <a:rPr lang="es-ES" sz="2400" b="1" cap="small" dirty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El tercer espacio y el giro espacial</a:t>
            </a:r>
          </a:p>
          <a:p>
            <a:r>
              <a:rPr lang="es-ES" sz="2400" b="1" cap="small" dirty="0">
                <a:solidFill>
                  <a:srgbClr val="7030A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La Escuela de Los Ángeles en los años 90</a:t>
            </a:r>
          </a:p>
          <a:p>
            <a:r>
              <a:rPr lang="es-ES" sz="2400" b="1" cap="small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Postmodern</a:t>
            </a:r>
            <a:r>
              <a:rPr lang="es-ES" sz="2400" b="1" cap="small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s-ES" sz="2400" b="1" cap="small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Geographies</a:t>
            </a:r>
            <a:endParaRPr lang="es-ES" sz="2400" b="1" cap="small" dirty="0">
              <a:solidFill>
                <a:srgbClr val="FF00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s-ES" sz="2400" b="1" cap="small" dirty="0" err="1">
                <a:solidFill>
                  <a:srgbClr val="00B05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Postmetrópolis</a:t>
            </a:r>
            <a:endParaRPr lang="es-ES" sz="2400" b="1" cap="small" dirty="0">
              <a:solidFill>
                <a:srgbClr val="00B05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50290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E0D0F1-D0AE-EEF4-EBB0-E479E2E5C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A6D666-3525-FECB-11DE-A717E04B3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URL de la clase: </a:t>
            </a:r>
            <a:r>
              <a:rPr lang="es-ES" b="0" i="0" u="none" strike="noStrike" dirty="0">
                <a:solidFill>
                  <a:srgbClr val="A00D26"/>
                </a:solidFill>
                <a:effectLst/>
                <a:latin typeface="Verdana" panose="020B0604030504040204" pitchFamily="34" charset="0"/>
                <a:hlinkClick r:id="rId2"/>
              </a:rPr>
              <a:t>https://youtu.be/aHSwJG9Pok4</a:t>
            </a:r>
            <a:r>
              <a:rPr lang="es-ES" b="0" i="0" u="none" strike="noStrike" dirty="0">
                <a:solidFill>
                  <a:srgbClr val="A00D26"/>
                </a:solidFill>
                <a:effectLst/>
                <a:latin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endParaRPr lang="es-ES" dirty="0">
              <a:solidFill>
                <a:srgbClr val="A00D26"/>
              </a:solidFill>
              <a:latin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es-ES" dirty="0">
                <a:solidFill>
                  <a:srgbClr val="A00D26"/>
                </a:solidFill>
                <a:latin typeface="Verdana" panose="020B0604030504040204" pitchFamily="34" charset="0"/>
              </a:rPr>
              <a:t>¡¡GRACIAS!!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5912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580</Words>
  <Application>Microsoft Office PowerPoint</Application>
  <PresentationFormat>Panorámica</PresentationFormat>
  <Paragraphs>25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Book Antiqua</vt:lpstr>
      <vt:lpstr>Calibri</vt:lpstr>
      <vt:lpstr>Calibri Light</vt:lpstr>
      <vt:lpstr>Palatino Linotype</vt:lpstr>
      <vt:lpstr>VAGRounded BT</vt:lpstr>
      <vt:lpstr>Verdana</vt:lpstr>
      <vt:lpstr>Tema de Office</vt:lpstr>
      <vt:lpstr>La corriente humanista de la sociología urbana neomarxista:   Henri Lefebvre (1901-1991) </vt:lpstr>
      <vt:lpstr>Tomado de: Martín, Emilio (2011), “Breve biografía y bibliografía de Henri Lefebvre”, Urban, 2: 7-13.</vt:lpstr>
      <vt:lpstr>Índice</vt:lpstr>
      <vt:lpstr>La ciudad posmoderna y posindustrial. Los noventa y el protagonismo de la Escuela de Los Ángeles: Edward William Soja (1940-2015)</vt:lpstr>
      <vt:lpstr>Índice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corriente humanista de la sociología urbana neomarxista en Francia:    Henri Lefebvre (1901-1991)</dc:title>
  <dc:creator>Carlos Rivas</dc:creator>
  <cp:lastModifiedBy>Carlos Rivas</cp:lastModifiedBy>
  <cp:revision>5</cp:revision>
  <dcterms:created xsi:type="dcterms:W3CDTF">2022-02-28T09:56:25Z</dcterms:created>
  <dcterms:modified xsi:type="dcterms:W3CDTF">2023-02-07T10:22:42Z</dcterms:modified>
</cp:coreProperties>
</file>