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72" r:id="rId2"/>
    <p:sldId id="276" r:id="rId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XJTwYZJ0BnPgumNJS11Ew==" hashData="zhANTH3J4l+kYK9ZYZGMoWE0EVCJ3WlNTF+tPZIw0SEbVCARjR0ccUasWkKsz1kgsFNSys8QWgFSAaRZyIc/1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 autoAdjust="0"/>
    <p:restoredTop sz="94660" autoAdjust="0"/>
  </p:normalViewPr>
  <p:slideViewPr>
    <p:cSldViewPr>
      <p:cViewPr varScale="1">
        <p:scale>
          <a:sx n="80" d="100"/>
          <a:sy n="80" d="100"/>
        </p:scale>
        <p:origin x="229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D2365-869E-9146-9941-A593F6B1205E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DD209-4FF5-7147-A5FA-AF5F01EC387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488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gi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0" y="-1"/>
            <a:ext cx="9143999" cy="6869843"/>
          </a:xfrm>
          <a:prstGeom prst="rect">
            <a:avLst/>
          </a:prstGeom>
          <a:noFill/>
        </p:spPr>
      </p:pic>
      <p:pic>
        <p:nvPicPr>
          <p:cNvPr id="3" name="Picture 2" descr="E:\Recursos\Logos\Logo UCM 2012\Marca UCM logo Blanco.gif"/>
          <p:cNvPicPr>
            <a:picLocks noChangeAspect="1" noChangeArrowheads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3779912" y="332656"/>
            <a:ext cx="1584176" cy="14554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9810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2" cstate="print"/>
          <a:srcRect t="94985"/>
          <a:stretch>
            <a:fillRect/>
          </a:stretch>
        </p:blipFill>
        <p:spPr bwMode="auto">
          <a:xfrm>
            <a:off x="0" y="6525344"/>
            <a:ext cx="9143999" cy="344500"/>
          </a:xfrm>
          <a:prstGeom prst="rect">
            <a:avLst/>
          </a:prstGeom>
          <a:noFill/>
        </p:spPr>
      </p:pic>
      <p:pic>
        <p:nvPicPr>
          <p:cNvPr id="13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2" cstate="print"/>
          <a:srcRect b="89917"/>
          <a:stretch>
            <a:fillRect/>
          </a:stretch>
        </p:blipFill>
        <p:spPr bwMode="auto">
          <a:xfrm>
            <a:off x="0" y="0"/>
            <a:ext cx="9143999" cy="692696"/>
          </a:xfrm>
          <a:prstGeom prst="rect">
            <a:avLst/>
          </a:prstGeom>
          <a:noFill/>
        </p:spPr>
      </p:pic>
      <p:pic>
        <p:nvPicPr>
          <p:cNvPr id="20481" name="Picture 1" descr="E:\Recursos\Logos\Logo UCM 2012\Marca UCM Alternativa logo blanco.gif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428" y="150540"/>
            <a:ext cx="1800200" cy="4634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2183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E:\Trabajo\Vicerrectorado de Planificación\Presentación Reestructuración de Departamentos\Rec\Fondo muy claro.jpg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0" y="-1"/>
            <a:ext cx="9143999" cy="6869844"/>
          </a:xfrm>
          <a:prstGeom prst="rect">
            <a:avLst/>
          </a:prstGeom>
          <a:noFill/>
        </p:spPr>
      </p:pic>
      <p:pic>
        <p:nvPicPr>
          <p:cNvPr id="14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3" cstate="print"/>
          <a:srcRect t="94985"/>
          <a:stretch>
            <a:fillRect/>
          </a:stretch>
        </p:blipFill>
        <p:spPr bwMode="auto">
          <a:xfrm>
            <a:off x="0" y="6525344"/>
            <a:ext cx="9143999" cy="344500"/>
          </a:xfrm>
          <a:prstGeom prst="rect">
            <a:avLst/>
          </a:prstGeom>
          <a:noFill/>
        </p:spPr>
      </p:pic>
      <p:pic>
        <p:nvPicPr>
          <p:cNvPr id="13" name="Picture 2" descr="E:\Trabajo\Vicerrectorado de Planificación\Presentación Reestructuración de Departamentos\Rec\Fondo Azul.jpg"/>
          <p:cNvPicPr>
            <a:picLocks noChangeAspect="1" noChangeArrowheads="1"/>
          </p:cNvPicPr>
          <p:nvPr userDrawn="1"/>
        </p:nvPicPr>
        <p:blipFill>
          <a:blip r:embed="rId3" cstate="print"/>
          <a:srcRect b="89917"/>
          <a:stretch>
            <a:fillRect/>
          </a:stretch>
        </p:blipFill>
        <p:spPr bwMode="auto">
          <a:xfrm>
            <a:off x="0" y="0"/>
            <a:ext cx="9143999" cy="692696"/>
          </a:xfrm>
          <a:prstGeom prst="rect">
            <a:avLst/>
          </a:prstGeom>
          <a:noFill/>
        </p:spPr>
      </p:pic>
      <p:pic>
        <p:nvPicPr>
          <p:cNvPr id="20481" name="Picture 1" descr="E:\Recursos\Logos\Logo UCM 2012\Marca UCM Alternativa logo blanco.gif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428" y="150540"/>
            <a:ext cx="1800200" cy="4634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2183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6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6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5" Type="http://schemas.openxmlformats.org/officeDocument/2006/relationships/hyperlink" Target="https://youtu.be/pUB3MolCrPA" TargetMode="Externa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85AD3CAE-DC48-C542-924F-DC10AE9BA165}"/>
              </a:ext>
            </a:extLst>
          </p:cNvPr>
          <p:cNvSpPr/>
          <p:nvPr/>
        </p:nvSpPr>
        <p:spPr>
          <a:xfrm>
            <a:off x="1938490" y="3405481"/>
            <a:ext cx="526701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00" i="1" dirty="0" err="1">
                <a:latin typeface="+mj-lt"/>
                <a:ea typeface="+mj-ea"/>
                <a:cs typeface="+mj-cs"/>
              </a:rPr>
              <a:t>Práctica</a:t>
            </a:r>
            <a:r>
              <a:rPr lang="en-GB" sz="3300" i="1" dirty="0">
                <a:latin typeface="+mj-lt"/>
                <a:ea typeface="+mj-ea"/>
                <a:cs typeface="+mj-cs"/>
              </a:rPr>
              <a:t> 4.1 – Punto de </a:t>
            </a:r>
            <a:r>
              <a:rPr lang="en-GB" sz="3300" i="1" dirty="0" err="1">
                <a:latin typeface="+mj-lt"/>
                <a:ea typeface="+mj-ea"/>
                <a:cs typeface="+mj-cs"/>
              </a:rPr>
              <a:t>fusión</a:t>
            </a:r>
            <a:endParaRPr lang="en-GB" sz="3300" i="1" dirty="0">
              <a:latin typeface="+mj-lt"/>
              <a:ea typeface="+mj-ea"/>
              <a:cs typeface="+mj-cs"/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B2AA500-08F0-411B-9EA5-150302E03A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2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4"/>
    </mc:Choice>
    <mc:Fallback xmlns="">
      <p:transition spd="slow" advTm="14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7 CuadroTexto">
            <a:extLst>
              <a:ext uri="{FF2B5EF4-FFF2-40B4-BE49-F238E27FC236}">
                <a16:creationId xmlns:a16="http://schemas.microsoft.com/office/drawing/2014/main" id="{CA5775B1-3CC2-4DF0-BB9F-4224E957B94B}"/>
              </a:ext>
            </a:extLst>
          </p:cNvPr>
          <p:cNvSpPr txBox="1"/>
          <p:nvPr/>
        </p:nvSpPr>
        <p:spPr>
          <a:xfrm>
            <a:off x="500034" y="836712"/>
            <a:ext cx="7929618" cy="1095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500" b="1" dirty="0">
                <a:solidFill>
                  <a:srgbClr val="4F81BD"/>
                </a:solidFill>
              </a:rPr>
              <a:t>Punto de fusión</a:t>
            </a:r>
            <a:endParaRPr lang="es-ES" sz="1500" dirty="0"/>
          </a:p>
          <a:p>
            <a:pPr algn="just">
              <a:lnSpc>
                <a:spcPct val="150000"/>
              </a:lnSpc>
            </a:pPr>
            <a:r>
              <a:rPr lang="es-ES" sz="1500" dirty="0"/>
              <a:t>El </a:t>
            </a:r>
            <a:r>
              <a:rPr lang="es-ES" sz="1500" b="1" dirty="0"/>
              <a:t>punto de fusión</a:t>
            </a:r>
            <a:r>
              <a:rPr lang="es-ES" sz="1500" dirty="0"/>
              <a:t> de una sustancia es la temperatura a la que cambia de estado sólido a líquido. </a:t>
            </a:r>
          </a:p>
          <a:p>
            <a:pPr algn="just">
              <a:lnSpc>
                <a:spcPct val="150000"/>
              </a:lnSpc>
            </a:pPr>
            <a:r>
              <a:rPr lang="es-ES" sz="1500" dirty="0"/>
              <a:t>Se utiliza para determinar el grado de pureza de un compuesto. 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DB902EE-B859-4B5C-B1FF-401BC7D17316}"/>
              </a:ext>
            </a:extLst>
          </p:cNvPr>
          <p:cNvSpPr/>
          <p:nvPr/>
        </p:nvSpPr>
        <p:spPr>
          <a:xfrm>
            <a:off x="500034" y="1923532"/>
            <a:ext cx="1611531" cy="402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500" b="1" dirty="0">
                <a:solidFill>
                  <a:srgbClr val="FF0000"/>
                </a:solidFill>
              </a:rPr>
              <a:t>¿Cómo se realiza?</a:t>
            </a:r>
          </a:p>
        </p:txBody>
      </p:sp>
      <p:sp>
        <p:nvSpPr>
          <p:cNvPr id="18" name="17 CuadroTexto">
            <a:extLst>
              <a:ext uri="{FF2B5EF4-FFF2-40B4-BE49-F238E27FC236}">
                <a16:creationId xmlns:a16="http://schemas.microsoft.com/office/drawing/2014/main" id="{2F59ED36-298E-447D-9EBA-CE3031A8020E}"/>
              </a:ext>
            </a:extLst>
          </p:cNvPr>
          <p:cNvSpPr txBox="1"/>
          <p:nvPr/>
        </p:nvSpPr>
        <p:spPr>
          <a:xfrm>
            <a:off x="518599" y="2500707"/>
            <a:ext cx="4536505" cy="4211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500" dirty="0">
                <a:solidFill>
                  <a:srgbClr val="222222"/>
                </a:solidFill>
              </a:rPr>
              <a:t>Un aparato básico para el análisis del punto de fusión de sólidos cristalinos consiste en un baño de aceite con una ventana transparente (el diseño más básico: un tubo Thiele) y una lupa simple (ver figura adjunta). Los diversos granos de un sólido se colocan en un tubo de vidrio delgado y se sumergen parcialmente en el baño de aceite. El baño de aceite se calienta (y se agita) y con la ayuda de la lupa (y la fuente de luz externa) se puede observar la fusión de los cristales individuales a una cierta temperatura.</a:t>
            </a:r>
          </a:p>
          <a:p>
            <a:pPr algn="just">
              <a:lnSpc>
                <a:spcPct val="150000"/>
              </a:lnSpc>
            </a:pPr>
            <a:r>
              <a:rPr lang="es-ES" sz="1500" b="1" dirty="0">
                <a:solidFill>
                  <a:srgbClr val="4F81BD"/>
                </a:solidFill>
              </a:rPr>
              <a:t>Video: </a:t>
            </a:r>
            <a:r>
              <a:rPr lang="es-ES" sz="1500" b="1" dirty="0">
                <a:solidFill>
                  <a:srgbClr val="4F81BD"/>
                </a:solidFill>
                <a:hlinkClick r:id="rId5"/>
              </a:rPr>
              <a:t>https://youtu.be/pUB3MolCrPA</a:t>
            </a:r>
            <a:endParaRPr lang="es-ES" sz="1500" b="1" dirty="0">
              <a:solidFill>
                <a:srgbClr val="4F81BD"/>
              </a:solidFill>
            </a:endParaRPr>
          </a:p>
          <a:p>
            <a:pPr algn="just">
              <a:lnSpc>
                <a:spcPct val="150000"/>
              </a:lnSpc>
            </a:pPr>
            <a:endParaRPr lang="es-ES" sz="1500" b="1" dirty="0">
              <a:solidFill>
                <a:srgbClr val="4F81BD"/>
              </a:solidFill>
            </a:endParaRPr>
          </a:p>
        </p:txBody>
      </p:sp>
      <p:pic>
        <p:nvPicPr>
          <p:cNvPr id="1033" name="Picture 9" descr="DETERMINACIÓN DEL PUNTO DE FUSIÓN DE COMPUESTOS ORGÁNICOS">
            <a:extLst>
              <a:ext uri="{FF2B5EF4-FFF2-40B4-BE49-F238E27FC236}">
                <a16:creationId xmlns:a16="http://schemas.microsoft.com/office/drawing/2014/main" id="{9B63C84E-B64C-486A-8863-09EBC0D82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708920"/>
            <a:ext cx="3411385" cy="3148971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086C493-4BCE-4CAE-94A0-041576F77653}"/>
              </a:ext>
            </a:extLst>
          </p:cNvPr>
          <p:cNvSpPr txBox="1"/>
          <p:nvPr/>
        </p:nvSpPr>
        <p:spPr>
          <a:xfrm>
            <a:off x="6444208" y="6021288"/>
            <a:ext cx="30513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/>
              <a:t>Punto de fusión - Tubo Thiele</a:t>
            </a:r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99A59E90-DDBF-44CC-86FA-EC2A5673C5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788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124"/>
    </mc:Choice>
    <mc:Fallback xmlns="">
      <p:transition spd="slow" advTm="61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0" grpId="0"/>
      <p:bldP spid="3" grpId="0"/>
      <p:bldP spid="18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3.5|17.2|4.3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5692</TotalTime>
  <Words>136</Words>
  <Application>Microsoft Office PowerPoint</Application>
  <PresentationFormat>Presentación en pantalla (4:3)</PresentationFormat>
  <Paragraphs>8</Paragraphs>
  <Slides>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5" baseType="lpstr">
      <vt:lpstr>Arial</vt:lpstr>
      <vt:lpstr>Calibri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Juan Carlos</dc:creator>
  <cp:lastModifiedBy>Juan Domingo Sanchez</cp:lastModifiedBy>
  <cp:revision>134</cp:revision>
  <dcterms:created xsi:type="dcterms:W3CDTF">2016-10-17T15:47:14Z</dcterms:created>
  <dcterms:modified xsi:type="dcterms:W3CDTF">2020-05-01T12:57:50Z</dcterms:modified>
</cp:coreProperties>
</file>