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2" r:id="rId2"/>
    <p:sldId id="320" r:id="rId3"/>
    <p:sldId id="321" r:id="rId4"/>
    <p:sldId id="270" r:id="rId5"/>
    <p:sldId id="275" r:id="rId6"/>
    <p:sldId id="274" r:id="rId7"/>
    <p:sldId id="273" r:id="rId8"/>
    <p:sldId id="277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6" r:id="rId23"/>
    <p:sldId id="335" r:id="rId2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F531F6F-C47B-CBEC-0C7B-DFB98F413350}" name="ISRAEL ANGUIANO MARCOS" initials="" userId="S::israngui@ucm.es::7c52379c-f541-422c-bb27-31f1f96fd78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252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502CC9-C438-7A43-A41F-5D7DD8B5B32A}" v="108" dt="2025-09-22T16:59:07.5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61" autoAdjust="0"/>
    <p:restoredTop sz="94757" autoAdjust="0"/>
  </p:normalViewPr>
  <p:slideViewPr>
    <p:cSldViewPr>
      <p:cViewPr varScale="1">
        <p:scale>
          <a:sx n="108" d="100"/>
          <a:sy n="108" d="100"/>
        </p:scale>
        <p:origin x="100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0:49.9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0:58.5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00.2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01.16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03.05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04.48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05.83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06.7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07.48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09.06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10.51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0:50.9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11.93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12.9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14.18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15.2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16.13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16.8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17.51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18.66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20.03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2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0:51.71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23.96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25.4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27.76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29.51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30.51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31.51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32.41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33.2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33.9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34.98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0:52.4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35.8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3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37.88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38.88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39.99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40.81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41.66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42.61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44.26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44.98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0:53.3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45.84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46.8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47.78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48.61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49.58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50.46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51.36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52.4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53.34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54.58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0:54.7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55.46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56.38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57.2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58.54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1:59.96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02.16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04.20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05.44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06.38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08.31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0:55.51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10.86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11.96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12.78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14.81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19.48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20.53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21.5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23.03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23.93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25.64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0:56.3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24575,'0'0'0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26.96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24575,'0'0'0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2:28.73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07:00:57.51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045A1A-ACD4-D940-83D4-25C4AFB6B506}" type="datetimeFigureOut">
              <a:rPr lang="es-ES" smtClean="0"/>
              <a:t>02/10/2025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D5169-5729-F74B-B2AD-174A707A39F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4672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“Hoy vamos a revisar un caso clínico donde una úlcera de pie diabético enmascaraba una lesión maligna: un melanoma acral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lentiginoso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. Esto nos permitirá reflexionar sobre la importancia del diagnóstico diferencial y precoz.”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D5169-5729-F74B-B2AD-174A707A39FF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392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="0" i="0" u="none" strike="noStrike" dirty="0">
                <a:solidFill>
                  <a:srgbClr val="000000"/>
                </a:solidFill>
                <a:effectLst/>
              </a:rPr>
              <a:t>que se administra 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después de la cirugía</a:t>
            </a:r>
            <a:r>
              <a:rPr lang="es-ES" b="0" i="0" u="none" strike="noStrike" dirty="0">
                <a:solidFill>
                  <a:srgbClr val="000000"/>
                </a:solidFill>
                <a:effectLst/>
              </a:rPr>
              <a:t> en pacientes con melanoma que tienen un 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alto riesgo de recurrencia o metástasis</a:t>
            </a:r>
            <a:r>
              <a:rPr lang="es-ES" b="0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r>
              <a:rPr lang="es-ES" b="1" dirty="0"/>
              <a:t>Inhibidores de </a:t>
            </a:r>
            <a:r>
              <a:rPr lang="es-ES" b="1" dirty="0" err="1"/>
              <a:t>checkpoint</a:t>
            </a:r>
            <a:r>
              <a:rPr lang="es-ES" b="1" dirty="0"/>
              <a:t> inmunológico</a:t>
            </a:r>
            <a:r>
              <a:rPr lang="es-ES" dirty="0"/>
              <a:t> (anti-PD-1, anti-CTLA-4).</a:t>
            </a:r>
          </a:p>
          <a:p>
            <a:r>
              <a:rPr lang="es-ES"/>
              <a:t>Estos fármacos "desbloquean" el sistema inmune para que pueda </a:t>
            </a:r>
            <a:r>
              <a:rPr lang="es-ES" b="1"/>
              <a:t>reconocer y destruir las células tumorales residuales</a:t>
            </a:r>
            <a:r>
              <a:rPr lang="es-ES"/>
              <a:t>, reduciendo el riesgo de que el melanoma reaparezca o haga metástasis.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D5169-5729-F74B-B2AD-174A707A39FF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35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E:\Trabajo\Vicerrectorado de Planificación\Presentación Reestructuración de Departamentos\Rec\Fondo Azul.jp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" y="-1"/>
            <a:ext cx="12191999" cy="6869843"/>
          </a:xfrm>
          <a:prstGeom prst="rect">
            <a:avLst/>
          </a:prstGeom>
          <a:noFill/>
        </p:spPr>
      </p:pic>
      <p:pic>
        <p:nvPicPr>
          <p:cNvPr id="3" name="Picture 2" descr="E:\Recursos\Logos\Logo UCM 2012\Marca UCM logo Blanco.gif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039883" y="332656"/>
            <a:ext cx="2112235" cy="14554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5981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E:\Trabajo\Vicerrectorado de Planificación\Presentación Reestructuración de Departamentos\Rec\Fondo Azul.jpg"/>
          <p:cNvPicPr>
            <a:picLocks noChangeAspect="1" noChangeArrowheads="1"/>
          </p:cNvPicPr>
          <p:nvPr userDrawn="1"/>
        </p:nvPicPr>
        <p:blipFill>
          <a:blip r:embed="rId2" cstate="print"/>
          <a:srcRect t="94985"/>
          <a:stretch>
            <a:fillRect/>
          </a:stretch>
        </p:blipFill>
        <p:spPr bwMode="auto">
          <a:xfrm>
            <a:off x="1" y="6525344"/>
            <a:ext cx="12191999" cy="344500"/>
          </a:xfrm>
          <a:prstGeom prst="rect">
            <a:avLst/>
          </a:prstGeom>
          <a:noFill/>
        </p:spPr>
      </p:pic>
      <p:pic>
        <p:nvPicPr>
          <p:cNvPr id="13" name="Picture 2" descr="E:\Trabajo\Vicerrectorado de Planificación\Presentación Reestructuración de Departamentos\Rec\Fondo Azul.jpg"/>
          <p:cNvPicPr>
            <a:picLocks noChangeAspect="1" noChangeArrowheads="1"/>
          </p:cNvPicPr>
          <p:nvPr userDrawn="1"/>
        </p:nvPicPr>
        <p:blipFill>
          <a:blip r:embed="rId2" cstate="print"/>
          <a:srcRect b="89917"/>
          <a:stretch>
            <a:fillRect/>
          </a:stretch>
        </p:blipFill>
        <p:spPr bwMode="auto">
          <a:xfrm>
            <a:off x="1" y="0"/>
            <a:ext cx="12191999" cy="692696"/>
          </a:xfrm>
          <a:prstGeom prst="rect">
            <a:avLst/>
          </a:prstGeom>
          <a:noFill/>
        </p:spPr>
      </p:pic>
      <p:pic>
        <p:nvPicPr>
          <p:cNvPr id="20481" name="Picture 1" descr="E:\Recursos\Logos\Logo UCM 2012\Marca UCM Alternativa logo blanco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571" y="150541"/>
            <a:ext cx="2400267" cy="4634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2183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E:\Trabajo\Vicerrectorado de Planificación\Presentación Reestructuración de Departamentos\Rec\Fondo muy claro.jp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" y="-1"/>
            <a:ext cx="12191999" cy="6869844"/>
          </a:xfrm>
          <a:prstGeom prst="rect">
            <a:avLst/>
          </a:prstGeom>
          <a:noFill/>
        </p:spPr>
      </p:pic>
      <p:pic>
        <p:nvPicPr>
          <p:cNvPr id="14" name="Picture 2" descr="E:\Trabajo\Vicerrectorado de Planificación\Presentación Reestructuración de Departamentos\Rec\Fondo Azul.jpg"/>
          <p:cNvPicPr>
            <a:picLocks noChangeAspect="1" noChangeArrowheads="1"/>
          </p:cNvPicPr>
          <p:nvPr userDrawn="1"/>
        </p:nvPicPr>
        <p:blipFill>
          <a:blip r:embed="rId3" cstate="print"/>
          <a:srcRect t="94985"/>
          <a:stretch>
            <a:fillRect/>
          </a:stretch>
        </p:blipFill>
        <p:spPr bwMode="auto">
          <a:xfrm>
            <a:off x="1" y="6525344"/>
            <a:ext cx="12191999" cy="344500"/>
          </a:xfrm>
          <a:prstGeom prst="rect">
            <a:avLst/>
          </a:prstGeom>
          <a:noFill/>
        </p:spPr>
      </p:pic>
      <p:pic>
        <p:nvPicPr>
          <p:cNvPr id="13" name="Picture 2" descr="E:\Trabajo\Vicerrectorado de Planificación\Presentación Reestructuración de Departamentos\Rec\Fondo Azul.jpg"/>
          <p:cNvPicPr>
            <a:picLocks noChangeAspect="1" noChangeArrowheads="1"/>
          </p:cNvPicPr>
          <p:nvPr userDrawn="1"/>
        </p:nvPicPr>
        <p:blipFill>
          <a:blip r:embed="rId3" cstate="print"/>
          <a:srcRect b="89917"/>
          <a:stretch>
            <a:fillRect/>
          </a:stretch>
        </p:blipFill>
        <p:spPr bwMode="auto">
          <a:xfrm>
            <a:off x="1" y="0"/>
            <a:ext cx="12191999" cy="692696"/>
          </a:xfrm>
          <a:prstGeom prst="rect">
            <a:avLst/>
          </a:prstGeom>
          <a:noFill/>
        </p:spPr>
      </p:pic>
      <p:pic>
        <p:nvPicPr>
          <p:cNvPr id="20481" name="Picture 1" descr="E:\Recursos\Logos\Logo UCM 2012\Marca UCM Alternativa logo blanco.gif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571" y="150541"/>
            <a:ext cx="2400267" cy="4634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2183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customXml" Target="../ink/ink9.xml"/><Relationship Id="rId18" Type="http://schemas.openxmlformats.org/officeDocument/2006/relationships/customXml" Target="../ink/ink14.xml"/><Relationship Id="rId26" Type="http://schemas.openxmlformats.org/officeDocument/2006/relationships/customXml" Target="../ink/ink22.xml"/><Relationship Id="rId39" Type="http://schemas.openxmlformats.org/officeDocument/2006/relationships/customXml" Target="../ink/ink35.xml"/><Relationship Id="rId21" Type="http://schemas.openxmlformats.org/officeDocument/2006/relationships/customXml" Target="../ink/ink17.xml"/><Relationship Id="rId34" Type="http://schemas.openxmlformats.org/officeDocument/2006/relationships/customXml" Target="../ink/ink30.xml"/><Relationship Id="rId42" Type="http://schemas.openxmlformats.org/officeDocument/2006/relationships/customXml" Target="../ink/ink38.xml"/><Relationship Id="rId47" Type="http://schemas.openxmlformats.org/officeDocument/2006/relationships/customXml" Target="../ink/ink43.xml"/><Relationship Id="rId50" Type="http://schemas.openxmlformats.org/officeDocument/2006/relationships/customXml" Target="../ink/ink46.xml"/><Relationship Id="rId55" Type="http://schemas.openxmlformats.org/officeDocument/2006/relationships/customXml" Target="../ink/ink51.xml"/><Relationship Id="rId63" Type="http://schemas.openxmlformats.org/officeDocument/2006/relationships/customXml" Target="../ink/ink59.xml"/><Relationship Id="rId68" Type="http://schemas.openxmlformats.org/officeDocument/2006/relationships/customXml" Target="../ink/ink64.xml"/><Relationship Id="rId76" Type="http://schemas.openxmlformats.org/officeDocument/2006/relationships/customXml" Target="../ink/ink72.xml"/><Relationship Id="rId84" Type="http://schemas.openxmlformats.org/officeDocument/2006/relationships/customXml" Target="../ink/ink80.xml"/><Relationship Id="rId7" Type="http://schemas.openxmlformats.org/officeDocument/2006/relationships/customXml" Target="../ink/ink3.xml"/><Relationship Id="rId71" Type="http://schemas.openxmlformats.org/officeDocument/2006/relationships/customXml" Target="../ink/ink67.xml"/><Relationship Id="rId2" Type="http://schemas.openxmlformats.org/officeDocument/2006/relationships/image" Target="../media/image37.png"/><Relationship Id="rId16" Type="http://schemas.openxmlformats.org/officeDocument/2006/relationships/customXml" Target="../ink/ink12.xml"/><Relationship Id="rId29" Type="http://schemas.openxmlformats.org/officeDocument/2006/relationships/customXml" Target="../ink/ink25.xml"/><Relationship Id="rId11" Type="http://schemas.openxmlformats.org/officeDocument/2006/relationships/customXml" Target="../ink/ink7.xml"/><Relationship Id="rId24" Type="http://schemas.openxmlformats.org/officeDocument/2006/relationships/customXml" Target="../ink/ink20.xml"/><Relationship Id="rId32" Type="http://schemas.openxmlformats.org/officeDocument/2006/relationships/customXml" Target="../ink/ink28.xml"/><Relationship Id="rId37" Type="http://schemas.openxmlformats.org/officeDocument/2006/relationships/customXml" Target="../ink/ink33.xml"/><Relationship Id="rId40" Type="http://schemas.openxmlformats.org/officeDocument/2006/relationships/customXml" Target="../ink/ink36.xml"/><Relationship Id="rId45" Type="http://schemas.openxmlformats.org/officeDocument/2006/relationships/customXml" Target="../ink/ink41.xml"/><Relationship Id="rId53" Type="http://schemas.openxmlformats.org/officeDocument/2006/relationships/customXml" Target="../ink/ink49.xml"/><Relationship Id="rId58" Type="http://schemas.openxmlformats.org/officeDocument/2006/relationships/customXml" Target="../ink/ink54.xml"/><Relationship Id="rId66" Type="http://schemas.openxmlformats.org/officeDocument/2006/relationships/customXml" Target="../ink/ink62.xml"/><Relationship Id="rId74" Type="http://schemas.openxmlformats.org/officeDocument/2006/relationships/customXml" Target="../ink/ink70.xml"/><Relationship Id="rId79" Type="http://schemas.openxmlformats.org/officeDocument/2006/relationships/customXml" Target="../ink/ink75.xml"/><Relationship Id="rId5" Type="http://schemas.openxmlformats.org/officeDocument/2006/relationships/image" Target="../media/image38.png"/><Relationship Id="rId61" Type="http://schemas.openxmlformats.org/officeDocument/2006/relationships/customXml" Target="../ink/ink57.xml"/><Relationship Id="rId82" Type="http://schemas.openxmlformats.org/officeDocument/2006/relationships/customXml" Target="../ink/ink78.xml"/><Relationship Id="rId19" Type="http://schemas.openxmlformats.org/officeDocument/2006/relationships/customXml" Target="../ink/ink15.xml"/><Relationship Id="rId4" Type="http://schemas.openxmlformats.org/officeDocument/2006/relationships/customXml" Target="../ink/ink1.xml"/><Relationship Id="rId9" Type="http://schemas.openxmlformats.org/officeDocument/2006/relationships/customXml" Target="../ink/ink5.xml"/><Relationship Id="rId14" Type="http://schemas.openxmlformats.org/officeDocument/2006/relationships/customXml" Target="../ink/ink10.xml"/><Relationship Id="rId22" Type="http://schemas.openxmlformats.org/officeDocument/2006/relationships/customXml" Target="../ink/ink18.xml"/><Relationship Id="rId27" Type="http://schemas.openxmlformats.org/officeDocument/2006/relationships/customXml" Target="../ink/ink23.xml"/><Relationship Id="rId30" Type="http://schemas.openxmlformats.org/officeDocument/2006/relationships/customXml" Target="../ink/ink26.xml"/><Relationship Id="rId35" Type="http://schemas.openxmlformats.org/officeDocument/2006/relationships/customXml" Target="../ink/ink31.xml"/><Relationship Id="rId43" Type="http://schemas.openxmlformats.org/officeDocument/2006/relationships/customXml" Target="../ink/ink39.xml"/><Relationship Id="rId48" Type="http://schemas.openxmlformats.org/officeDocument/2006/relationships/customXml" Target="../ink/ink44.xml"/><Relationship Id="rId56" Type="http://schemas.openxmlformats.org/officeDocument/2006/relationships/customXml" Target="../ink/ink52.xml"/><Relationship Id="rId64" Type="http://schemas.openxmlformats.org/officeDocument/2006/relationships/customXml" Target="../ink/ink60.xml"/><Relationship Id="rId69" Type="http://schemas.openxmlformats.org/officeDocument/2006/relationships/customXml" Target="../ink/ink65.xml"/><Relationship Id="rId77" Type="http://schemas.openxmlformats.org/officeDocument/2006/relationships/customXml" Target="../ink/ink73.xml"/><Relationship Id="rId8" Type="http://schemas.openxmlformats.org/officeDocument/2006/relationships/customXml" Target="../ink/ink4.xml"/><Relationship Id="rId51" Type="http://schemas.openxmlformats.org/officeDocument/2006/relationships/customXml" Target="../ink/ink47.xml"/><Relationship Id="rId72" Type="http://schemas.openxmlformats.org/officeDocument/2006/relationships/customXml" Target="../ink/ink68.xml"/><Relationship Id="rId80" Type="http://schemas.openxmlformats.org/officeDocument/2006/relationships/customXml" Target="../ink/ink76.xml"/><Relationship Id="rId85" Type="http://schemas.openxmlformats.org/officeDocument/2006/relationships/customXml" Target="../ink/ink81.xml"/><Relationship Id="rId3" Type="http://schemas.openxmlformats.org/officeDocument/2006/relationships/image" Target="../media/image34.png"/><Relationship Id="rId12" Type="http://schemas.openxmlformats.org/officeDocument/2006/relationships/customXml" Target="../ink/ink8.xml"/><Relationship Id="rId17" Type="http://schemas.openxmlformats.org/officeDocument/2006/relationships/customXml" Target="../ink/ink13.xml"/><Relationship Id="rId25" Type="http://schemas.openxmlformats.org/officeDocument/2006/relationships/customXml" Target="../ink/ink21.xml"/><Relationship Id="rId33" Type="http://schemas.openxmlformats.org/officeDocument/2006/relationships/customXml" Target="../ink/ink29.xml"/><Relationship Id="rId38" Type="http://schemas.openxmlformats.org/officeDocument/2006/relationships/customXml" Target="../ink/ink34.xml"/><Relationship Id="rId46" Type="http://schemas.openxmlformats.org/officeDocument/2006/relationships/customXml" Target="../ink/ink42.xml"/><Relationship Id="rId59" Type="http://schemas.openxmlformats.org/officeDocument/2006/relationships/customXml" Target="../ink/ink55.xml"/><Relationship Id="rId67" Type="http://schemas.openxmlformats.org/officeDocument/2006/relationships/customXml" Target="../ink/ink63.xml"/><Relationship Id="rId20" Type="http://schemas.openxmlformats.org/officeDocument/2006/relationships/customXml" Target="../ink/ink16.xml"/><Relationship Id="rId41" Type="http://schemas.openxmlformats.org/officeDocument/2006/relationships/customXml" Target="../ink/ink37.xml"/><Relationship Id="rId54" Type="http://schemas.openxmlformats.org/officeDocument/2006/relationships/customXml" Target="../ink/ink50.xml"/><Relationship Id="rId62" Type="http://schemas.openxmlformats.org/officeDocument/2006/relationships/customXml" Target="../ink/ink58.xml"/><Relationship Id="rId70" Type="http://schemas.openxmlformats.org/officeDocument/2006/relationships/customXml" Target="../ink/ink66.xml"/><Relationship Id="rId75" Type="http://schemas.openxmlformats.org/officeDocument/2006/relationships/customXml" Target="../ink/ink71.xml"/><Relationship Id="rId83" Type="http://schemas.openxmlformats.org/officeDocument/2006/relationships/customXml" Target="../ink/ink79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5" Type="http://schemas.openxmlformats.org/officeDocument/2006/relationships/customXml" Target="../ink/ink11.xml"/><Relationship Id="rId23" Type="http://schemas.openxmlformats.org/officeDocument/2006/relationships/customXml" Target="../ink/ink19.xml"/><Relationship Id="rId28" Type="http://schemas.openxmlformats.org/officeDocument/2006/relationships/customXml" Target="../ink/ink24.xml"/><Relationship Id="rId36" Type="http://schemas.openxmlformats.org/officeDocument/2006/relationships/customXml" Target="../ink/ink32.xml"/><Relationship Id="rId49" Type="http://schemas.openxmlformats.org/officeDocument/2006/relationships/customXml" Target="../ink/ink45.xml"/><Relationship Id="rId57" Type="http://schemas.openxmlformats.org/officeDocument/2006/relationships/customXml" Target="../ink/ink53.xml"/><Relationship Id="rId10" Type="http://schemas.openxmlformats.org/officeDocument/2006/relationships/customXml" Target="../ink/ink6.xml"/><Relationship Id="rId31" Type="http://schemas.openxmlformats.org/officeDocument/2006/relationships/customXml" Target="../ink/ink27.xml"/><Relationship Id="rId44" Type="http://schemas.openxmlformats.org/officeDocument/2006/relationships/customXml" Target="../ink/ink40.xml"/><Relationship Id="rId52" Type="http://schemas.openxmlformats.org/officeDocument/2006/relationships/customXml" Target="../ink/ink48.xml"/><Relationship Id="rId60" Type="http://schemas.openxmlformats.org/officeDocument/2006/relationships/customXml" Target="../ink/ink56.xml"/><Relationship Id="rId65" Type="http://schemas.openxmlformats.org/officeDocument/2006/relationships/customXml" Target="../ink/ink61.xml"/><Relationship Id="rId73" Type="http://schemas.openxmlformats.org/officeDocument/2006/relationships/customXml" Target="../ink/ink69.xml"/><Relationship Id="rId78" Type="http://schemas.openxmlformats.org/officeDocument/2006/relationships/customXml" Target="../ink/ink74.xml"/><Relationship Id="rId81" Type="http://schemas.openxmlformats.org/officeDocument/2006/relationships/customXml" Target="../ink/ink7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859582" y="3356993"/>
            <a:ext cx="103196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b="1" i="1" dirty="0">
                <a:latin typeface="Candara" panose="020E0502030303020204" pitchFamily="34" charset="0"/>
              </a:rPr>
              <a:t>MELANOMA ACRAL LENTIGINOSO EN PACIENTE CON PIE DIABÉTICO:</a:t>
            </a:r>
          </a:p>
          <a:p>
            <a:pPr algn="ctr"/>
            <a:r>
              <a:rPr lang="es-ES" sz="2800" b="1" i="1" dirty="0">
                <a:latin typeface="Candara" panose="020E0502030303020204" pitchFamily="34" charset="0"/>
              </a:rPr>
              <a:t>IMPORTANCIA DEL DIAGNÓSTICO DIFERENCIAL Y PRECOZ</a:t>
            </a:r>
            <a:endParaRPr lang="es-ES" sz="2800" b="1" dirty="0">
              <a:latin typeface="Candara" panose="020E0502030303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184233" y="5661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30E4F63-202A-6935-048D-D4036E65DDE0}"/>
              </a:ext>
            </a:extLst>
          </p:cNvPr>
          <p:cNvSpPr txBox="1"/>
          <p:nvPr/>
        </p:nvSpPr>
        <p:spPr>
          <a:xfrm>
            <a:off x="4765347" y="4797152"/>
            <a:ext cx="26613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>
                <a:latin typeface="Candara" panose="020E0502030303020204" pitchFamily="34" charset="0"/>
              </a:rPr>
              <a:t>Ciclo de sesiones clínicas</a:t>
            </a:r>
          </a:p>
          <a:p>
            <a:pPr algn="ctr"/>
            <a:r>
              <a:rPr lang="es-ES" dirty="0">
                <a:latin typeface="Candara" panose="020E0502030303020204" pitchFamily="34" charset="0"/>
              </a:rPr>
              <a:t>23 de septiembre de 2025</a:t>
            </a:r>
          </a:p>
          <a:p>
            <a:pPr algn="ctr"/>
            <a:endParaRPr lang="es-ES" b="1" dirty="0">
              <a:latin typeface="Candara" panose="020E0502030303020204" pitchFamily="34" charset="0"/>
            </a:endParaRPr>
          </a:p>
          <a:p>
            <a:pPr algn="ctr"/>
            <a:r>
              <a:rPr lang="es-ES" b="1" dirty="0">
                <a:latin typeface="Candara" panose="020E0502030303020204" pitchFamily="34" charset="0"/>
              </a:rPr>
              <a:t>Unidad de Pie Diabético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8B7B731-1096-92EB-E110-F4A14E5BE07F}"/>
              </a:ext>
            </a:extLst>
          </p:cNvPr>
          <p:cNvSpPr txBox="1"/>
          <p:nvPr/>
        </p:nvSpPr>
        <p:spPr>
          <a:xfrm>
            <a:off x="7896200" y="6030580"/>
            <a:ext cx="418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>
                <a:latin typeface="Candara" panose="020E0502030303020204" pitchFamily="34" charset="0"/>
              </a:rPr>
              <a:t>Autor: Israel Anguiano Marcos</a:t>
            </a:r>
          </a:p>
          <a:p>
            <a:pPr algn="r"/>
            <a:r>
              <a:rPr lang="es-ES" dirty="0">
                <a:latin typeface="Candara" panose="020E0502030303020204" pitchFamily="34" charset="0"/>
              </a:rPr>
              <a:t>Tutora: Irene Sanz Corbalán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9C5E4B0-80A8-8373-5C24-A8FEAE8AD670}"/>
              </a:ext>
            </a:extLst>
          </p:cNvPr>
          <p:cNvSpPr txBox="1"/>
          <p:nvPr/>
        </p:nvSpPr>
        <p:spPr>
          <a:xfrm>
            <a:off x="4389442" y="2006845"/>
            <a:ext cx="3413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>
                <a:latin typeface="Candara" panose="020E0502030303020204" pitchFamily="34" charset="0"/>
              </a:rPr>
              <a:t>Clínica Universitaria de Podología</a:t>
            </a:r>
          </a:p>
        </p:txBody>
      </p:sp>
    </p:spTree>
    <p:extLst>
      <p:ext uri="{BB962C8B-B14F-4D97-AF65-F5344CB8AC3E}">
        <p14:creationId xmlns:p14="http://schemas.microsoft.com/office/powerpoint/2010/main" val="2146826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B16D1498-9797-115E-429F-D12B21533729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EVOLUCIÓN CLÍNICA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F7089DD-C0CF-18A5-8B57-51A134DB751F}"/>
              </a:ext>
            </a:extLst>
          </p:cNvPr>
          <p:cNvSpPr txBox="1"/>
          <p:nvPr/>
        </p:nvSpPr>
        <p:spPr>
          <a:xfrm>
            <a:off x="191345" y="1026602"/>
            <a:ext cx="5904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07/10/2024 – 28/10/2024: 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Lesión superficial,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reducción de área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fondo mixto de granulación </a:t>
            </a:r>
            <a:r>
              <a:rPr lang="es-ES" sz="1800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hipergranulación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bordes ligeramente macerados, exudado moderado: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realizan curas con </a:t>
            </a:r>
            <a:r>
              <a:rPr lang="es-ES" sz="1800" b="1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Mepilex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®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vendaje y calzado </a:t>
            </a:r>
            <a:r>
              <a:rPr lang="es-ES" sz="1800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TeraHeel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®. </a:t>
            </a:r>
            <a:r>
              <a:rPr lang="es-ES" sz="1800" b="1" kern="100" dirty="0">
                <a:solidFill>
                  <a:schemeClr val="accent3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Evolución favorable.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FFC79BA-6676-89E8-4118-E0C1D1B89C0E}"/>
              </a:ext>
            </a:extLst>
          </p:cNvPr>
          <p:cNvSpPr txBox="1"/>
          <p:nvPr/>
        </p:nvSpPr>
        <p:spPr>
          <a:xfrm>
            <a:off x="5993344" y="1026602"/>
            <a:ext cx="5904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04/12/2024 – 12/12/2024: 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Lesión superficial,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reducción de área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fondo de granulación, bordes levemente macerados, exudado leve: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realiza cura local con povidona iodada (Betadine ®) y </a:t>
            </a:r>
            <a:r>
              <a:rPr lang="es-ES" sz="1800" b="1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Cosmopor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-E ®. </a:t>
            </a:r>
            <a:r>
              <a:rPr lang="es-ES" sz="1800" b="1" kern="100" dirty="0">
                <a:solidFill>
                  <a:schemeClr val="accent3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Evolución favorable.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  <p:pic>
        <p:nvPicPr>
          <p:cNvPr id="5" name="Imagen 4" descr="La ca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07AEE8B1-707F-11A4-669F-CDE2F8B2EA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15" y="2946628"/>
            <a:ext cx="2526030" cy="235458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94B9F9C8-40CA-CC97-5449-84A3F1A93C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2955518"/>
            <a:ext cx="2155190" cy="2345690"/>
          </a:xfrm>
          <a:prstGeom prst="rect">
            <a:avLst/>
          </a:prstGeom>
        </p:spPr>
      </p:pic>
      <p:pic>
        <p:nvPicPr>
          <p:cNvPr id="7" name="Imagen 6" descr="Imagen que contiene interior, alimentos, tabla, pastel&#10;&#10;Descripción generada automáticamente">
            <a:extLst>
              <a:ext uri="{FF2B5EF4-FFF2-40B4-BE49-F238E27FC236}">
                <a16:creationId xmlns:a16="http://schemas.microsoft.com/office/drawing/2014/main" id="{4385947B-7CF8-F453-8CD6-9C293DA6FB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2920620"/>
            <a:ext cx="2694129" cy="238058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491364F-71BF-5017-F00B-CAA3E2D708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344" y="2920620"/>
            <a:ext cx="2515429" cy="238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251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B1070325-5FE1-AE58-4907-9A707FB87E44}"/>
              </a:ext>
            </a:extLst>
          </p:cNvPr>
          <p:cNvSpPr txBox="1"/>
          <p:nvPr/>
        </p:nvSpPr>
        <p:spPr>
          <a:xfrm>
            <a:off x="191345" y="1170618"/>
            <a:ext cx="5904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08/01/2025 – 23/01/2025: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Lesión superficial con fondo de granulación, bordes macerados, exudado leve: Se realizan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curas locales con </a:t>
            </a:r>
            <a:r>
              <a:rPr lang="es-ES" sz="1800" b="1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Mepilex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®, 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posteriormente con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aplicación de povidona iodada (Betadine ®) en zona de </a:t>
            </a:r>
            <a:r>
              <a:rPr lang="es-ES" sz="1800" b="1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hipergranulación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ES" sz="1800" b="1" kern="100" dirty="0">
                <a:solidFill>
                  <a:schemeClr val="accent2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Evolución desfavorable.</a:t>
            </a:r>
          </a:p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78066F9-3B08-5434-0DEB-7A33FAB44A79}"/>
              </a:ext>
            </a:extLst>
          </p:cNvPr>
          <p:cNvSpPr txBox="1"/>
          <p:nvPr/>
        </p:nvSpPr>
        <p:spPr>
          <a:xfrm>
            <a:off x="6095999" y="1170618"/>
            <a:ext cx="5904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Symbol" pitchFamily="2" charset="2"/>
              <a:buChar char="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30/01/2025 – 11/02/2025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Aumenta exudado a moderado. Se indica vendaje circular y descarga con zapato postquirúrgico libre de talón (</a:t>
            </a:r>
            <a:r>
              <a:rPr lang="es-ES" sz="1800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TeraHeel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®).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Mala adherencia al tratamiento.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800" b="1" kern="100" dirty="0">
                <a:solidFill>
                  <a:schemeClr val="accent6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Evolución favorable transitoria.</a:t>
            </a:r>
          </a:p>
          <a:p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3734576-7E78-66BF-C0FA-1CC7A34C2B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5"/>
          <a:stretch/>
        </p:blipFill>
        <p:spPr>
          <a:xfrm>
            <a:off x="572464" y="2897068"/>
            <a:ext cx="2793482" cy="271652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33246BA-742F-12FD-A6E0-F2F2B9E3B9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343" y="2897065"/>
            <a:ext cx="2572656" cy="2716529"/>
          </a:xfrm>
          <a:prstGeom prst="rect">
            <a:avLst/>
          </a:prstGeom>
        </p:spPr>
      </p:pic>
      <p:pic>
        <p:nvPicPr>
          <p:cNvPr id="6" name="Imagen 5" descr="La ca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9A6054CE-2CC4-149F-F25A-6D14BCA075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37" y="2897066"/>
            <a:ext cx="1944724" cy="271653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A5ADED7-D59F-DCC2-9F62-6330D904DE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831013" y="3147891"/>
            <a:ext cx="2716530" cy="221488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FE3D551-35D8-802C-A39A-B7B7B5C077B2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EVOLUCIÓN CLÍNICA</a:t>
            </a:r>
          </a:p>
        </p:txBody>
      </p:sp>
    </p:spTree>
    <p:extLst>
      <p:ext uri="{BB962C8B-B14F-4D97-AF65-F5344CB8AC3E}">
        <p14:creationId xmlns:p14="http://schemas.microsoft.com/office/powerpoint/2010/main" val="1190734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EF808B9-0B64-5850-95BF-19F656A73D50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EVOLUCIÓN CLÍNICA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DF0A022-FFAB-B856-AEC6-5671B8FCDAA8}"/>
              </a:ext>
            </a:extLst>
          </p:cNvPr>
          <p:cNvSpPr txBox="1"/>
          <p:nvPr/>
        </p:nvSpPr>
        <p:spPr>
          <a:xfrm>
            <a:off x="191345" y="1170618"/>
            <a:ext cx="59046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18/02/2025 – 19/03/2025):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800" b="1" kern="100" dirty="0">
                <a:solidFill>
                  <a:schemeClr val="accent2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Evolución nuevamente desfavorable/estancada: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Persistencia de </a:t>
            </a:r>
            <a:r>
              <a:rPr lang="es-ES" sz="1800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hipergranulación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maceración y exudado moderado.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paciente no cumple adecuadamente indicaciones 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reposo y curas, refiriendo aumento de actividad física y manipulación de vendajes.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A6BAF0E-B0DE-961E-95F4-7A36BF6857C6}"/>
              </a:ext>
            </a:extLst>
          </p:cNvPr>
          <p:cNvSpPr txBox="1"/>
          <p:nvPr/>
        </p:nvSpPr>
        <p:spPr>
          <a:xfrm>
            <a:off x="5999312" y="1170618"/>
            <a:ext cx="59046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25/03/2025 – 05/05/2025: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800" b="1" kern="100" dirty="0">
                <a:solidFill>
                  <a:schemeClr val="accent2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Empeoramiento clínico 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tras viajes y aumento de actividad física. Lesión con </a:t>
            </a:r>
            <a:r>
              <a:rPr lang="es-ES" sz="1800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hipergranulación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irregular, bordes </a:t>
            </a:r>
            <a:r>
              <a:rPr lang="es-ES" sz="1800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macreados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exudado alto, sin trayecto a planos profundos (PTB-):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instauran curas con </a:t>
            </a:r>
            <a:r>
              <a:rPr lang="es-ES" sz="1800" b="1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Inadine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® y posteriormente con gasas impregnadas con povidona iodada.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21C09C5-1E60-DAE2-5BFF-B2BD0CB5A4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73" y="3209171"/>
            <a:ext cx="2303768" cy="2777759"/>
          </a:xfrm>
          <a:prstGeom prst="rect">
            <a:avLst/>
          </a:prstGeom>
        </p:spPr>
      </p:pic>
      <p:pic>
        <p:nvPicPr>
          <p:cNvPr id="6" name="Imagen 5" descr="Imagen que contiene interior, café, cerca, alimentos&#10;&#10;Descripción generada automáticamente">
            <a:extLst>
              <a:ext uri="{FF2B5EF4-FFF2-40B4-BE49-F238E27FC236}">
                <a16:creationId xmlns:a16="http://schemas.microsoft.com/office/drawing/2014/main" id="{D7C0AC7C-4B04-FBA1-608B-70F41842D5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3209171"/>
            <a:ext cx="2880320" cy="2777759"/>
          </a:xfrm>
          <a:prstGeom prst="rect">
            <a:avLst/>
          </a:prstGeom>
        </p:spPr>
      </p:pic>
      <p:pic>
        <p:nvPicPr>
          <p:cNvPr id="7" name="Imagen 6" descr="Imagen que contiene taza, alimentos, tabla, mitad&#10;&#10;Descripción generada automáticamente">
            <a:extLst>
              <a:ext uri="{FF2B5EF4-FFF2-40B4-BE49-F238E27FC236}">
                <a16:creationId xmlns:a16="http://schemas.microsoft.com/office/drawing/2014/main" id="{8E06111F-67FC-C535-2B0E-FE1FF46388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352" y="3201942"/>
            <a:ext cx="2902105" cy="2784987"/>
          </a:xfrm>
          <a:prstGeom prst="rect">
            <a:avLst/>
          </a:prstGeom>
        </p:spPr>
      </p:pic>
      <p:pic>
        <p:nvPicPr>
          <p:cNvPr id="8" name="Imagen 7" descr="Imagen que contiene interior, alimentos, rosquilla, pequeño&#10;&#10;Descripción generada automáticamente">
            <a:extLst>
              <a:ext uri="{FF2B5EF4-FFF2-40B4-BE49-F238E27FC236}">
                <a16:creationId xmlns:a16="http://schemas.microsoft.com/office/drawing/2014/main" id="{3F00DE59-C9E5-3D0B-05EE-5CD098E501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360" y="3201942"/>
            <a:ext cx="2536787" cy="2784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615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6F38322-75EC-1BC8-A508-CA25C366BC3F}"/>
              </a:ext>
            </a:extLst>
          </p:cNvPr>
          <p:cNvSpPr txBox="1"/>
          <p:nvPr/>
        </p:nvSpPr>
        <p:spPr>
          <a:xfrm>
            <a:off x="191345" y="1170618"/>
            <a:ext cx="59046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12/05/2025: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Radiografías muestran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cambios poco concluyentes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sugerentes, pero no confirmatorios de infección ósea. Ante la duda diagnóstica y como medida preventiva,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inicia antibioterapia oral con Levofloxacino 500 mg/12h por 4-6 semanas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ES" sz="1800" b="1" u="sng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plantea biopsia de tejido blando.</a:t>
            </a:r>
          </a:p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CEE12B0-66DF-F8B5-F69A-BEF959B50BAA}"/>
              </a:ext>
            </a:extLst>
          </p:cNvPr>
          <p:cNvSpPr txBox="1"/>
          <p:nvPr/>
        </p:nvSpPr>
        <p:spPr>
          <a:xfrm>
            <a:off x="6095999" y="1170617"/>
            <a:ext cx="59046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22/05/2025 – 03/06/2025: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Persistencia de úlcera con tejido de </a:t>
            </a:r>
            <a:r>
              <a:rPr lang="es-ES" sz="1800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hipergranulación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mal olor, sin otros signos de infección local ni profundización.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Continúan curas locales con gasas impregnadas en povidona iodada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CFC30AD-91C9-B2AA-B788-CC60076C70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28" y="3031177"/>
            <a:ext cx="2540132" cy="3205240"/>
          </a:xfrm>
          <a:prstGeom prst="rect">
            <a:avLst/>
          </a:prstGeom>
        </p:spPr>
      </p:pic>
      <p:pic>
        <p:nvPicPr>
          <p:cNvPr id="5" name="Imagen 4" descr="Imagen en blanco y negro de un par de zapatos&#10;&#10;Descripción generada automáticamente con confianza baja">
            <a:extLst>
              <a:ext uri="{FF2B5EF4-FFF2-40B4-BE49-F238E27FC236}">
                <a16:creationId xmlns:a16="http://schemas.microsoft.com/office/drawing/2014/main" id="{8E55ED7F-8EBC-5C71-DFB5-63263CD792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193" y="3031176"/>
            <a:ext cx="2483775" cy="3205241"/>
          </a:xfrm>
          <a:prstGeom prst="rect">
            <a:avLst/>
          </a:prstGeom>
        </p:spPr>
      </p:pic>
      <p:pic>
        <p:nvPicPr>
          <p:cNvPr id="6" name="Imagen 5" descr="Imagen que contiene interior, cerca, alimentos, café&#10;&#10;Descripción generada automáticamente">
            <a:extLst>
              <a:ext uri="{FF2B5EF4-FFF2-40B4-BE49-F238E27FC236}">
                <a16:creationId xmlns:a16="http://schemas.microsoft.com/office/drawing/2014/main" id="{C6EEE4DA-6BCB-47AE-AAC2-E79FFA3FA8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211" y="3031176"/>
            <a:ext cx="2926947" cy="3205241"/>
          </a:xfrm>
          <a:prstGeom prst="rect">
            <a:avLst/>
          </a:prstGeom>
        </p:spPr>
      </p:pic>
      <p:pic>
        <p:nvPicPr>
          <p:cNvPr id="7" name="Imagen 6" descr="Imagen que contiene interior, alimentos, postre, café&#10;&#10;Descripción generada automáticamente">
            <a:extLst>
              <a:ext uri="{FF2B5EF4-FFF2-40B4-BE49-F238E27FC236}">
                <a16:creationId xmlns:a16="http://schemas.microsoft.com/office/drawing/2014/main" id="{C927E087-55F6-36BC-D89B-AA192730BC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9" r="11730"/>
          <a:stretch/>
        </p:blipFill>
        <p:spPr>
          <a:xfrm>
            <a:off x="9320709" y="3031175"/>
            <a:ext cx="2376263" cy="3205241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9D23BB6-46FC-9573-1A93-D02A12F037C5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EVOLUCIÓN CLÍNICA</a:t>
            </a:r>
          </a:p>
        </p:txBody>
      </p:sp>
      <p:sp>
        <p:nvSpPr>
          <p:cNvPr id="9" name="Estrella de 5 puntas 8">
            <a:extLst>
              <a:ext uri="{FF2B5EF4-FFF2-40B4-BE49-F238E27FC236}">
                <a16:creationId xmlns:a16="http://schemas.microsoft.com/office/drawing/2014/main" id="{4DD9BB57-E29D-ABE3-6309-A23367A285D3}"/>
              </a:ext>
            </a:extLst>
          </p:cNvPr>
          <p:cNvSpPr/>
          <p:nvPr/>
        </p:nvSpPr>
        <p:spPr>
          <a:xfrm>
            <a:off x="10300598" y="2383103"/>
            <a:ext cx="1424508" cy="1296144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latin typeface="Candara" panose="020E0502030303020204" pitchFamily="34" charset="0"/>
              </a:rPr>
              <a:t>11 JUN</a:t>
            </a:r>
          </a:p>
        </p:txBody>
      </p:sp>
    </p:spTree>
    <p:extLst>
      <p:ext uri="{BB962C8B-B14F-4D97-AF65-F5344CB8AC3E}">
        <p14:creationId xmlns:p14="http://schemas.microsoft.com/office/powerpoint/2010/main" val="1131511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8138F156-47E5-5CDC-5ABE-1AAAD19F14E8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EVOLUCIÓN CLÍNICA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C772175-4F12-4154-8724-516DC45F576F}"/>
              </a:ext>
            </a:extLst>
          </p:cNvPr>
          <p:cNvSpPr txBox="1"/>
          <p:nvPr/>
        </p:nvSpPr>
        <p:spPr>
          <a:xfrm>
            <a:off x="191345" y="1170618"/>
            <a:ext cx="5904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Symbol" pitchFamily="2" charset="2"/>
              <a:buChar char="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30/06/2025 – 07/07/2025: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b="1" kern="100" dirty="0">
                <a:solidFill>
                  <a:schemeClr val="accent3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Evolución favorable parcial 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 </a:t>
            </a:r>
            <a:r>
              <a:rPr lang="es-ES" sz="1800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Exufiber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®. Lesión aún con </a:t>
            </a:r>
            <a:r>
              <a:rPr lang="es-ES" sz="1800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hipergranulación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bordes macerados y exudado alto.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 reciben resultados microbiológicos: </a:t>
            </a:r>
            <a:r>
              <a:rPr lang="es-ES" sz="1800" b="1" i="1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Staphylococcus</a:t>
            </a:r>
            <a:r>
              <a:rPr lang="es-ES" sz="1800" b="1" i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b="1" i="1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aureus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s-ES" sz="1800" b="1" i="1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Sterptococcus</a:t>
            </a:r>
            <a:r>
              <a:rPr lang="es-ES" sz="1800" b="1" i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b="1" i="1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agalacticae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9CF180E-93A1-16FD-6B16-3B2F9E661A91}"/>
              </a:ext>
            </a:extLst>
          </p:cNvPr>
          <p:cNvSpPr txBox="1"/>
          <p:nvPr/>
        </p:nvSpPr>
        <p:spPr>
          <a:xfrm>
            <a:off x="5999312" y="1170618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Symbol" pitchFamily="2" charset="2"/>
              <a:buChar char="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10/07/2025 – 18/07/2025: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Lesión </a:t>
            </a:r>
            <a:r>
              <a:rPr lang="es-ES" sz="1800" b="1" kern="100" dirty="0">
                <a:solidFill>
                  <a:schemeClr val="accent6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mantiene características 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clínicas previas.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Pendientes de resultados de biopsia de tejido blando.</a:t>
            </a:r>
          </a:p>
          <a:p>
            <a:endParaRPr lang="es-ES" dirty="0"/>
          </a:p>
        </p:txBody>
      </p:sp>
      <p:pic>
        <p:nvPicPr>
          <p:cNvPr id="5" name="Imagen 4" descr="Imagen que contiene comida, fruta, cerca, naranja&#10;&#10;Descripción generada automáticamente">
            <a:extLst>
              <a:ext uri="{FF2B5EF4-FFF2-40B4-BE49-F238E27FC236}">
                <a16:creationId xmlns:a16="http://schemas.microsoft.com/office/drawing/2014/main" id="{0483FC92-CF37-4C77-9E27-EDF28FF72A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01" y="2838780"/>
            <a:ext cx="2515264" cy="2656196"/>
          </a:xfrm>
          <a:prstGeom prst="rect">
            <a:avLst/>
          </a:prstGeom>
        </p:spPr>
      </p:pic>
      <p:pic>
        <p:nvPicPr>
          <p:cNvPr id="6" name="Imagen 5" descr="Imagen que contiene interior, vaca, café, tabla&#10;&#10;Descripción generada automáticamente">
            <a:extLst>
              <a:ext uri="{FF2B5EF4-FFF2-40B4-BE49-F238E27FC236}">
                <a16:creationId xmlns:a16="http://schemas.microsoft.com/office/drawing/2014/main" id="{A2F46A5E-0483-64D3-D6E1-2DE4A9DA0B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4"/>
          <a:stretch/>
        </p:blipFill>
        <p:spPr>
          <a:xfrm>
            <a:off x="3359696" y="2838780"/>
            <a:ext cx="2682829" cy="2656196"/>
          </a:xfrm>
          <a:prstGeom prst="rect">
            <a:avLst/>
          </a:prstGeom>
        </p:spPr>
      </p:pic>
      <p:pic>
        <p:nvPicPr>
          <p:cNvPr id="7" name="Imagen 6" descr="Imagen que contiene interior, pastel, café, perro&#10;&#10;Descripción generada automáticamente">
            <a:extLst>
              <a:ext uri="{FF2B5EF4-FFF2-40B4-BE49-F238E27FC236}">
                <a16:creationId xmlns:a16="http://schemas.microsoft.com/office/drawing/2014/main" id="{E6F8E93B-1AF3-B9EF-E3F0-CAB38F1F93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15" y="2861035"/>
            <a:ext cx="2682829" cy="2656197"/>
          </a:xfrm>
          <a:prstGeom prst="rect">
            <a:avLst/>
          </a:prstGeom>
        </p:spPr>
      </p:pic>
      <p:pic>
        <p:nvPicPr>
          <p:cNvPr id="9" name="Imagen 8" descr="La ca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CDB20C9C-1480-CEC8-61E6-25B092C5FB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396" y="2861035"/>
            <a:ext cx="2374906" cy="2656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576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4F7C28B9-435A-736A-67BA-7A8D1EC47FAC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EVOLUCIÓN CLÍNICA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95CA81E-8393-A7A2-1938-D07C0B9DE881}"/>
              </a:ext>
            </a:extLst>
          </p:cNvPr>
          <p:cNvSpPr txBox="1"/>
          <p:nvPr/>
        </p:nvSpPr>
        <p:spPr>
          <a:xfrm>
            <a:off x="191345" y="1557947"/>
            <a:ext cx="59046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Symbol" pitchFamily="2" charset="2"/>
              <a:buChar char="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18/07/2025: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Informe histopatológico (HISTODIAG):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presencia de tejido necrótico con áreas de proliferación atípicas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ES" sz="1800" b="1" u="sng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solicitan estudios de inmunohistoquímica para descartar transformación maligna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buFont typeface="Symbol" pitchFamily="2" charset="2"/>
              <a:buChar char=""/>
            </a:pPr>
            <a:endParaRPr lang="es-ES" b="1" kern="1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Symbol" pitchFamily="2" charset="2"/>
              <a:buChar char="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23/07/2025: 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cierre de la Clínica Universitaria de Podología, se pierde el seguimiento clínico directo del paciente.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entrega pauta de curas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indicando;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periodicidad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semanal,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cura local 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</a:t>
            </a:r>
            <a:r>
              <a:rPr lang="es-ES" sz="1800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Exufiber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®,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vendaje circular 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uso de calzado postquirúrgico libre de talón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s-ES" sz="1800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TeraHeel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®). Se le recomienda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reposo relativo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Asimismo, se le recomienda acudir a su hospital de referencia en caso de empeoramiento de la lesión o aparición de signos de complicación. </a:t>
            </a:r>
          </a:p>
          <a:p>
            <a:pPr marL="342900" lvl="0" indent="-342900" algn="just">
              <a:buFont typeface="Symbol" pitchFamily="2" charset="2"/>
              <a:buChar char=""/>
            </a:pPr>
            <a:endParaRPr lang="es-ES" sz="1800" b="1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Imagen generada">
            <a:extLst>
              <a:ext uri="{FF2B5EF4-FFF2-40B4-BE49-F238E27FC236}">
                <a16:creationId xmlns:a16="http://schemas.microsoft.com/office/drawing/2014/main" id="{05FE9FF3-F35C-A1C8-9DF4-9C48AACA4B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460781"/>
            <a:ext cx="5904656" cy="393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05F031F-2CA2-5B27-ADAE-6FF9A63FA9A4}"/>
              </a:ext>
            </a:extLst>
          </p:cNvPr>
          <p:cNvSpPr txBox="1"/>
          <p:nvPr/>
        </p:nvSpPr>
        <p:spPr>
          <a:xfrm>
            <a:off x="8256240" y="1772816"/>
            <a:ext cx="2228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Candara" panose="020E0502030303020204" pitchFamily="34" charset="0"/>
              </a:rPr>
              <a:t>EVOLUCIÓN GLOBAL</a:t>
            </a:r>
          </a:p>
        </p:txBody>
      </p:sp>
    </p:spTree>
    <p:extLst>
      <p:ext uri="{BB962C8B-B14F-4D97-AF65-F5344CB8AC3E}">
        <p14:creationId xmlns:p14="http://schemas.microsoft.com/office/powerpoint/2010/main" val="419593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FE156FC-F705-8F8C-B09B-60E0F43BB390}"/>
              </a:ext>
            </a:extLst>
          </p:cNvPr>
          <p:cNvSpPr txBox="1"/>
          <p:nvPr/>
        </p:nvSpPr>
        <p:spPr>
          <a:xfrm>
            <a:off x="191344" y="1679897"/>
            <a:ext cx="59046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Symbol" pitchFamily="2" charset="2"/>
              <a:buChar char="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30/07/2025: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 reciben resultados de estudio de inmunohistoquímica: </a:t>
            </a:r>
          </a:p>
          <a:p>
            <a:pPr marL="342900" lvl="0" indent="-342900" algn="just">
              <a:buFont typeface="Symbol" pitchFamily="2" charset="2"/>
              <a:buChar char=""/>
            </a:pPr>
            <a:endParaRPr lang="es-ES" kern="1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Tejido con necrosis y células atípicas</a:t>
            </a:r>
          </a:p>
          <a:p>
            <a:pPr lvl="1" algn="just"/>
            <a:endParaRPr lang="es-ES" b="1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Marcadores: origen melanocítico 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→ sospecha de melanoma</a:t>
            </a:r>
          </a:p>
          <a:p>
            <a:pPr marL="800100" lvl="1" indent="-342900" algn="just">
              <a:buFont typeface="Symbol" pitchFamily="2" charset="2"/>
              <a:buChar char=""/>
            </a:pPr>
            <a:endParaRPr lang="es-ES" b="1" kern="100" dirty="0">
              <a:solidFill>
                <a:srgbClr val="000000"/>
              </a:solidFill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b="1" kern="100" dirty="0">
                <a:solidFill>
                  <a:srgbClr val="000000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Muestras pequeñas no permiten confirmación definitiva</a:t>
            </a:r>
          </a:p>
          <a:p>
            <a:pPr marL="800100" lvl="1" indent="-342900" algn="just">
              <a:buFont typeface="Symbol" pitchFamily="2" charset="2"/>
              <a:buChar char=""/>
            </a:pPr>
            <a:endParaRPr lang="es-ES" kern="100" dirty="0">
              <a:solidFill>
                <a:srgbClr val="000000"/>
              </a:solidFill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b="1" kern="100" dirty="0">
                <a:solidFill>
                  <a:srgbClr val="000000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recomienda resección completa de la lesión </a:t>
            </a:r>
            <a:r>
              <a:rPr lang="es-ES" kern="100" dirty="0">
                <a:solidFill>
                  <a:srgbClr val="000000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un estudio más preciso</a:t>
            </a:r>
            <a:endParaRPr lang="es-ES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n 2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5519015C-1DEB-5655-042D-5735AA2A2C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908720"/>
            <a:ext cx="5118100" cy="53721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87AC54C-74CB-9F89-F0CE-AF20B1BC63CE}"/>
              </a:ext>
            </a:extLst>
          </p:cNvPr>
          <p:cNvSpPr txBox="1"/>
          <p:nvPr/>
        </p:nvSpPr>
        <p:spPr>
          <a:xfrm>
            <a:off x="6744072" y="2276872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XXX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130FE22-6F85-78BF-8D14-4A4DF84789A9}"/>
              </a:ext>
            </a:extLst>
          </p:cNvPr>
          <p:cNvSpPr txBox="1"/>
          <p:nvPr/>
        </p:nvSpPr>
        <p:spPr>
          <a:xfrm>
            <a:off x="6600056" y="2101409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XXX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2895D37-D4A8-B71F-17D1-187F8E403587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EVOLUCIÓN CLÍNICA</a:t>
            </a:r>
          </a:p>
        </p:txBody>
      </p:sp>
    </p:spTree>
    <p:extLst>
      <p:ext uri="{BB962C8B-B14F-4D97-AF65-F5344CB8AC3E}">
        <p14:creationId xmlns:p14="http://schemas.microsoft.com/office/powerpoint/2010/main" val="3008118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6AF8B144-3141-C693-6226-79DF6B096E2D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MARCO TEÓRICO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FCB1401-220E-C0EB-AEF0-D11FE2C2C28B}"/>
              </a:ext>
            </a:extLst>
          </p:cNvPr>
          <p:cNvSpPr txBox="1"/>
          <p:nvPr/>
        </p:nvSpPr>
        <p:spPr>
          <a:xfrm>
            <a:off x="191344" y="980728"/>
            <a:ext cx="59046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Symbol" pitchFamily="2" charset="2"/>
              <a:buChar char="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01/09/2026: </a:t>
            </a:r>
            <a:r>
              <a:rPr lang="es-ES" sz="1800" b="1" u="sng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MELANOMA ACRAL LENTIGINOSO; CLARK IV, BRESLOW 3MM, ESTADIO AJCC:PT3B</a:t>
            </a:r>
          </a:p>
          <a:p>
            <a:pPr marL="342900" lvl="0" indent="-342900" algn="just">
              <a:buFont typeface="Symbol" pitchFamily="2" charset="2"/>
              <a:buChar char=""/>
            </a:pPr>
            <a:endParaRPr lang="es-ES" b="1" u="sng" kern="1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🔬 Subtipo histológico:</a:t>
            </a:r>
          </a:p>
          <a:p>
            <a:pPr marL="1257300" lvl="2" indent="-342900" algn="just">
              <a:buFont typeface="Symbol" pitchFamily="2" charset="2"/>
              <a:buChar char=""/>
            </a:pP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Menos común de los melanomas cutáneos</a:t>
            </a:r>
          </a:p>
          <a:p>
            <a:pPr marL="1257300" lvl="2" indent="-342900" algn="just">
              <a:buFont typeface="Symbol" pitchFamily="2" charset="2"/>
              <a:buChar char=""/>
            </a:pP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Predomina en palmas, plantas y lechos ungueales</a:t>
            </a:r>
          </a:p>
          <a:p>
            <a:pPr marL="1257300" lvl="2" indent="-342900" algn="just">
              <a:buFont typeface="Symbol" pitchFamily="2" charset="2"/>
              <a:buChar char=""/>
            </a:pP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asociado a radiación UV 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→ posibles factores: trauma, genética</a:t>
            </a:r>
          </a:p>
          <a:p>
            <a:pPr marL="1257300" lvl="2" indent="-342900" algn="just">
              <a:buFont typeface="Symbol" pitchFamily="2" charset="2"/>
              <a:buChar char=""/>
            </a:pPr>
            <a:endParaRPr lang="es-ES" kern="100" dirty="0">
              <a:solidFill>
                <a:srgbClr val="000000"/>
              </a:solidFill>
              <a:latin typeface="-webkit-standar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b="1" kern="100" dirty="0">
                <a:solidFill>
                  <a:srgbClr val="000000"/>
                </a:solidFill>
                <a:effectLst/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📏 Nivel de Clark (invasión anatómica)</a:t>
            </a:r>
          </a:p>
          <a:p>
            <a:pPr marL="1257300" lvl="2" indent="-342900" algn="just">
              <a:buFont typeface="Symbol" pitchFamily="2" charset="2"/>
              <a:buChar char=""/>
            </a:pPr>
            <a:r>
              <a:rPr lang="es-ES" kern="100" dirty="0">
                <a:solidFill>
                  <a:srgbClr val="000000"/>
                </a:solidFill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I: Epidermis (</a:t>
            </a:r>
            <a:r>
              <a:rPr lang="es-ES" i="1" kern="100" dirty="0">
                <a:solidFill>
                  <a:srgbClr val="000000"/>
                </a:solidFill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in situ</a:t>
            </a:r>
            <a:r>
              <a:rPr lang="es-ES" kern="100" dirty="0">
                <a:solidFill>
                  <a:srgbClr val="000000"/>
                </a:solidFill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1257300" lvl="2" indent="-342900" algn="just">
              <a:buFont typeface="Symbol" pitchFamily="2" charset="2"/>
              <a:buChar char=""/>
            </a:pPr>
            <a:r>
              <a:rPr lang="es-ES" kern="100" dirty="0">
                <a:solidFill>
                  <a:srgbClr val="000000"/>
                </a:solidFill>
                <a:effectLst/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II: Dermis papilar</a:t>
            </a:r>
          </a:p>
          <a:p>
            <a:pPr marL="1257300" lvl="2" indent="-342900" algn="just">
              <a:buFont typeface="Symbol" pitchFamily="2" charset="2"/>
              <a:buChar char=""/>
            </a:pPr>
            <a:r>
              <a:rPr lang="es-ES" kern="100" dirty="0">
                <a:solidFill>
                  <a:srgbClr val="000000"/>
                </a:solidFill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III: Llena dermis papilar</a:t>
            </a:r>
          </a:p>
          <a:p>
            <a:pPr marL="1257300" lvl="2" indent="-342900" algn="just">
              <a:buFont typeface="Symbol" pitchFamily="2" charset="2"/>
              <a:buChar char=""/>
            </a:pPr>
            <a:r>
              <a:rPr lang="es-ES" b="1" kern="100" dirty="0">
                <a:solidFill>
                  <a:srgbClr val="000000"/>
                </a:solidFill>
                <a:effectLst/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s-ES" b="1" kern="100" dirty="0">
                <a:solidFill>
                  <a:srgbClr val="000000"/>
                </a:solidFill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V: Dermis reticular</a:t>
            </a:r>
          </a:p>
          <a:p>
            <a:pPr marL="1257300" lvl="2" indent="-342900" algn="just">
              <a:buFont typeface="Symbol" pitchFamily="2" charset="2"/>
              <a:buChar char=""/>
            </a:pPr>
            <a:r>
              <a:rPr lang="es-ES" kern="100" dirty="0">
                <a:solidFill>
                  <a:srgbClr val="000000"/>
                </a:solidFill>
                <a:effectLst/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es-ES" kern="100" dirty="0">
                <a:solidFill>
                  <a:srgbClr val="000000"/>
                </a:solidFill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: Tejido subcutáneo</a:t>
            </a:r>
          </a:p>
          <a:p>
            <a:pPr marL="1257300" lvl="2" indent="-342900" algn="just">
              <a:buFont typeface="Symbol" pitchFamily="2" charset="2"/>
              <a:buChar char=""/>
            </a:pPr>
            <a:r>
              <a:rPr lang="es-ES" kern="100" dirty="0">
                <a:solidFill>
                  <a:srgbClr val="000000"/>
                </a:solidFill>
                <a:effectLst/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👉 El MLA suele alcanzar niveles IV-V</a:t>
            </a:r>
            <a:endParaRPr lang="es-ES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itchFamily="2" charset="2"/>
              <a:buChar char=""/>
            </a:pPr>
            <a:endParaRPr lang="es-ES" sz="1800" b="1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035366E-3B08-B752-54B8-02BB034EEDCA}"/>
              </a:ext>
            </a:extLst>
          </p:cNvPr>
          <p:cNvSpPr txBox="1"/>
          <p:nvPr/>
        </p:nvSpPr>
        <p:spPr>
          <a:xfrm>
            <a:off x="6287344" y="980728"/>
            <a:ext cx="56166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📐 Í</a:t>
            </a: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ndice de </a:t>
            </a:r>
            <a:r>
              <a:rPr lang="es-ES" b="1" kern="1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Breslow</a:t>
            </a: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(profundidad)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&lt;1 mm = bajo riesgo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1-2 mm = intermedio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2-4 mm = alto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mm = muy alto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👉 En MLA, la mayoría presenta &gt;2 mm 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→riesgo elevado de metástasis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s-ES" kern="100" dirty="0">
              <a:solidFill>
                <a:srgbClr val="000000"/>
              </a:solidFill>
              <a:latin typeface="-webkit-standar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kern="100" dirty="0">
                <a:solidFill>
                  <a:srgbClr val="000000"/>
                </a:solidFill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🧩 Estadio AJCC (TNM):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b="1" kern="100" dirty="0">
                <a:solidFill>
                  <a:srgbClr val="000000"/>
                </a:solidFill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s-ES" kern="100" dirty="0">
                <a:solidFill>
                  <a:srgbClr val="000000"/>
                </a:solidFill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: tamaño/grosor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b="1" kern="100" dirty="0">
                <a:solidFill>
                  <a:srgbClr val="000000"/>
                </a:solidFill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N: </a:t>
            </a:r>
            <a:r>
              <a:rPr lang="es-ES" kern="100" dirty="0">
                <a:solidFill>
                  <a:srgbClr val="000000"/>
                </a:solidFill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ganglios linfáticos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b="1" kern="100" dirty="0">
                <a:solidFill>
                  <a:srgbClr val="000000"/>
                </a:solidFill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M: </a:t>
            </a:r>
            <a:r>
              <a:rPr lang="es-ES" kern="100" dirty="0">
                <a:solidFill>
                  <a:srgbClr val="000000"/>
                </a:solidFill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metástasis a distancia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kern="100" dirty="0">
                <a:solidFill>
                  <a:srgbClr val="000000"/>
                </a:solidFill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👉Común: </a:t>
            </a:r>
            <a:r>
              <a:rPr lang="es-ES" b="1" kern="100" dirty="0">
                <a:solidFill>
                  <a:srgbClr val="000000"/>
                </a:solidFill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pT3b</a:t>
            </a:r>
            <a:r>
              <a:rPr lang="es-ES" kern="100" dirty="0">
                <a:solidFill>
                  <a:srgbClr val="000000"/>
                </a:solidFill>
                <a:latin typeface="-webkit-standard"/>
                <a:ea typeface="Calibri" panose="020F0502020204030204" pitchFamily="34" charset="0"/>
                <a:cs typeface="Times New Roman" panose="02020603050405020304" pitchFamily="18" charset="0"/>
              </a:rPr>
              <a:t> (2.001 – 4 mm, con ulceración/alta mitosis)</a:t>
            </a:r>
            <a:endParaRPr lang="es-ES" kern="1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A8D6F47-6818-FFCB-E3CB-3F4B268A532F}"/>
              </a:ext>
            </a:extLst>
          </p:cNvPr>
          <p:cNvSpPr txBox="1"/>
          <p:nvPr/>
        </p:nvSpPr>
        <p:spPr>
          <a:xfrm>
            <a:off x="29799" y="6525344"/>
            <a:ext cx="12162201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06400"/>
            <a:r>
              <a:rPr lang="en-US" sz="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Thakker</a:t>
            </a:r>
            <a:r>
              <a:rPr lang="en-US" sz="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S, </a:t>
            </a:r>
            <a:r>
              <a:rPr lang="en-US" sz="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Jaguan</a:t>
            </a:r>
            <a:r>
              <a:rPr lang="en-US" sz="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D, Belzberg M, Gulati N, Campbell JR, </a:t>
            </a:r>
            <a:r>
              <a:rPr lang="en-US" sz="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DeClerck</a:t>
            </a:r>
            <a:r>
              <a:rPr lang="en-US" sz="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BK, et al. Acral Lentiginous Melanoma. Part I. Epidemiology, Etiology, Clinical Presentation, and Diagnosis. J Am </a:t>
            </a:r>
            <a:r>
              <a:rPr lang="en-US" sz="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Acad</a:t>
            </a:r>
            <a:r>
              <a:rPr lang="en-US" sz="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Dermatol. 2025 Jan 8; Tan KB, Moncrieff M, Thompson JF, McCarthy SW, Shaw HM, Quinn MJ, et al. Subungual Melanoma. American Journal of Surgical Pathology. 2007 Dec;31(12):1902–12. Bunnell AM, </a:t>
            </a:r>
            <a:r>
              <a:rPr lang="en-US" sz="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Nedrud</a:t>
            </a:r>
            <a:r>
              <a:rPr lang="en-US" sz="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SM, Fernandes RP. Classification and Staging of Melanoma in the Head and Neck. </a:t>
            </a:r>
            <a:r>
              <a:rPr lang="es-ES" sz="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Oral </a:t>
            </a:r>
            <a:r>
              <a:rPr lang="es-ES" sz="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Maxillofac</a:t>
            </a:r>
            <a:r>
              <a:rPr lang="es-ES" sz="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Surg</a:t>
            </a:r>
            <a:r>
              <a:rPr lang="es-ES" sz="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Clin North Am. 2022 May;34(2):221–34. </a:t>
            </a:r>
            <a:endParaRPr lang="es-ES" sz="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sz="700" dirty="0"/>
          </a:p>
        </p:txBody>
      </p:sp>
    </p:spTree>
    <p:extLst>
      <p:ext uri="{BB962C8B-B14F-4D97-AF65-F5344CB8AC3E}">
        <p14:creationId xmlns:p14="http://schemas.microsoft.com/office/powerpoint/2010/main" val="4552958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ADCB7CF-CB64-F781-33B2-83B47A140876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PLAN DE ACTUACIÓN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15C934F-4797-1FE4-DEC6-71B6D281FCDC}"/>
              </a:ext>
            </a:extLst>
          </p:cNvPr>
          <p:cNvSpPr txBox="1"/>
          <p:nvPr/>
        </p:nvSpPr>
        <p:spPr>
          <a:xfrm>
            <a:off x="191344" y="980728"/>
            <a:ext cx="59046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Symbol" pitchFamily="2" charset="2"/>
              <a:buChar char="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Resección quirúrgica</a:t>
            </a: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Márgenes 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seguridad 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2cm (</a:t>
            </a:r>
            <a:r>
              <a:rPr lang="es-ES" b="1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Breslow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2-4 mm)</a:t>
            </a:r>
          </a:p>
          <a:p>
            <a:pPr marL="800100" lvl="1" indent="-342900" algn="just">
              <a:buFont typeface="Symbol" pitchFamily="2" charset="2"/>
              <a:buChar char=""/>
            </a:pPr>
            <a:endParaRPr lang="es-ES" kern="1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Hasta 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fascia profunda 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es necesario</a:t>
            </a:r>
          </a:p>
          <a:p>
            <a:pPr marL="800100" lvl="1" indent="-342900" algn="just">
              <a:buFont typeface="Symbol" pitchFamily="2" charset="2"/>
              <a:buChar char=""/>
            </a:pPr>
            <a:endParaRPr lang="es-ES" kern="1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Posible 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reconstrucción loca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 (injerto o colgajo) para mantener función</a:t>
            </a:r>
          </a:p>
          <a:p>
            <a:pPr marL="342900" lvl="0" indent="-342900" algn="just">
              <a:buFont typeface="Symbol" pitchFamily="2" charset="2"/>
              <a:buChar char=""/>
            </a:pPr>
            <a:endParaRPr lang="es-ES" sz="1800" b="1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C171E09-F71F-81A5-8FF9-9E9507BAC8F9}"/>
              </a:ext>
            </a:extLst>
          </p:cNvPr>
          <p:cNvSpPr txBox="1"/>
          <p:nvPr/>
        </p:nvSpPr>
        <p:spPr>
          <a:xfrm>
            <a:off x="5940915" y="974536"/>
            <a:ext cx="59046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Symbol" pitchFamily="2" charset="2"/>
              <a:buChar char="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 </a:t>
            </a: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Biopsia del ganglio centinela (SLNB)</a:t>
            </a: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Indicada en melanomas 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&gt;1 mm 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con </a:t>
            </a: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ulceración</a:t>
            </a: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800100" lvl="1" indent="-342900" algn="just">
              <a:buFont typeface="Symbol" pitchFamily="2" charset="2"/>
              <a:buChar char=""/>
            </a:pPr>
            <a:endParaRPr lang="es-ES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Detecta </a:t>
            </a: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metástasis tempranas</a:t>
            </a: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ganglios regionales</a:t>
            </a:r>
            <a:endParaRPr lang="es-ES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n 7" descr="Diagrama&#10;&#10;Descripción generada automáticamente">
            <a:extLst>
              <a:ext uri="{FF2B5EF4-FFF2-40B4-BE49-F238E27FC236}">
                <a16:creationId xmlns:a16="http://schemas.microsoft.com/office/drawing/2014/main" id="{718477A2-DAB6-E7CD-BA4B-388888A62A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533" y="2401331"/>
            <a:ext cx="3776588" cy="4009612"/>
          </a:xfrm>
          <a:prstGeom prst="rect">
            <a:avLst/>
          </a:prstGeom>
        </p:spPr>
      </p:pic>
      <p:pic>
        <p:nvPicPr>
          <p:cNvPr id="4" name="Imagen 3" descr="La ca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E7C82E76-E29C-ADC1-0F2A-BD87123B2D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3140968"/>
            <a:ext cx="2734946" cy="305888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6" name="Entrada de lápiz 25">
                <a:extLst>
                  <a:ext uri="{FF2B5EF4-FFF2-40B4-BE49-F238E27FC236}">
                    <a16:creationId xmlns:a16="http://schemas.microsoft.com/office/drawing/2014/main" id="{A76A2C8D-2A0F-4A1C-E6AC-BBAE879C00CC}"/>
                  </a:ext>
                </a:extLst>
              </p14:cNvPr>
              <p14:cNvContentPartPr/>
              <p14:nvPr/>
            </p14:nvContentPartPr>
            <p14:xfrm>
              <a:off x="2888439" y="3461651"/>
              <a:ext cx="360" cy="360"/>
            </p14:xfrm>
          </p:contentPart>
        </mc:Choice>
        <mc:Fallback xmlns="">
          <p:pic>
            <p:nvPicPr>
              <p:cNvPr id="26" name="Entrada de lápiz 25">
                <a:extLst>
                  <a:ext uri="{FF2B5EF4-FFF2-40B4-BE49-F238E27FC236}">
                    <a16:creationId xmlns:a16="http://schemas.microsoft.com/office/drawing/2014/main" id="{A76A2C8D-2A0F-4A1C-E6AC-BBAE879C00C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79439" y="34526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7" name="Entrada de lápiz 26">
                <a:extLst>
                  <a:ext uri="{FF2B5EF4-FFF2-40B4-BE49-F238E27FC236}">
                    <a16:creationId xmlns:a16="http://schemas.microsoft.com/office/drawing/2014/main" id="{5B79F3C3-E7D8-8268-6287-7A97797DA647}"/>
                  </a:ext>
                </a:extLst>
              </p14:cNvPr>
              <p14:cNvContentPartPr/>
              <p14:nvPr/>
            </p14:nvContentPartPr>
            <p14:xfrm>
              <a:off x="2970159" y="3461651"/>
              <a:ext cx="360" cy="360"/>
            </p14:xfrm>
          </p:contentPart>
        </mc:Choice>
        <mc:Fallback xmlns="">
          <p:pic>
            <p:nvPicPr>
              <p:cNvPr id="27" name="Entrada de lápiz 26">
                <a:extLst>
                  <a:ext uri="{FF2B5EF4-FFF2-40B4-BE49-F238E27FC236}">
                    <a16:creationId xmlns:a16="http://schemas.microsoft.com/office/drawing/2014/main" id="{5B79F3C3-E7D8-8268-6287-7A97797DA64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61159" y="34526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8" name="Entrada de lápiz 27">
                <a:extLst>
                  <a:ext uri="{FF2B5EF4-FFF2-40B4-BE49-F238E27FC236}">
                    <a16:creationId xmlns:a16="http://schemas.microsoft.com/office/drawing/2014/main" id="{179C0A96-F76D-4917-4860-F2917C6F021D}"/>
                  </a:ext>
                </a:extLst>
              </p14:cNvPr>
              <p14:cNvContentPartPr/>
              <p14:nvPr/>
            </p14:nvContentPartPr>
            <p14:xfrm>
              <a:off x="3085359" y="3469931"/>
              <a:ext cx="360" cy="360"/>
            </p14:xfrm>
          </p:contentPart>
        </mc:Choice>
        <mc:Fallback xmlns="">
          <p:pic>
            <p:nvPicPr>
              <p:cNvPr id="28" name="Entrada de lápiz 27">
                <a:extLst>
                  <a:ext uri="{FF2B5EF4-FFF2-40B4-BE49-F238E27FC236}">
                    <a16:creationId xmlns:a16="http://schemas.microsoft.com/office/drawing/2014/main" id="{179C0A96-F76D-4917-4860-F2917C6F021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76359" y="34612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9" name="Entrada de lápiz 28">
                <a:extLst>
                  <a:ext uri="{FF2B5EF4-FFF2-40B4-BE49-F238E27FC236}">
                    <a16:creationId xmlns:a16="http://schemas.microsoft.com/office/drawing/2014/main" id="{0A0D1509-1EBF-0EBA-5E7C-59BDAB9E385F}"/>
                  </a:ext>
                </a:extLst>
              </p14:cNvPr>
              <p14:cNvContentPartPr/>
              <p14:nvPr/>
            </p14:nvContentPartPr>
            <p14:xfrm>
              <a:off x="3153759" y="3467051"/>
              <a:ext cx="360" cy="360"/>
            </p14:xfrm>
          </p:contentPart>
        </mc:Choice>
        <mc:Fallback xmlns="">
          <p:pic>
            <p:nvPicPr>
              <p:cNvPr id="29" name="Entrada de lápiz 28">
                <a:extLst>
                  <a:ext uri="{FF2B5EF4-FFF2-40B4-BE49-F238E27FC236}">
                    <a16:creationId xmlns:a16="http://schemas.microsoft.com/office/drawing/2014/main" id="{0A0D1509-1EBF-0EBA-5E7C-59BDAB9E385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44759" y="34584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0" name="Entrada de lápiz 29">
                <a:extLst>
                  <a:ext uri="{FF2B5EF4-FFF2-40B4-BE49-F238E27FC236}">
                    <a16:creationId xmlns:a16="http://schemas.microsoft.com/office/drawing/2014/main" id="{F7E7E513-48FD-22B7-7913-D4921EA86FF5}"/>
                  </a:ext>
                </a:extLst>
              </p14:cNvPr>
              <p14:cNvContentPartPr/>
              <p14:nvPr/>
            </p14:nvContentPartPr>
            <p14:xfrm>
              <a:off x="3225399" y="3464531"/>
              <a:ext cx="360" cy="360"/>
            </p14:xfrm>
          </p:contentPart>
        </mc:Choice>
        <mc:Fallback xmlns="">
          <p:pic>
            <p:nvPicPr>
              <p:cNvPr id="30" name="Entrada de lápiz 29">
                <a:extLst>
                  <a:ext uri="{FF2B5EF4-FFF2-40B4-BE49-F238E27FC236}">
                    <a16:creationId xmlns:a16="http://schemas.microsoft.com/office/drawing/2014/main" id="{F7E7E513-48FD-22B7-7913-D4921EA86FF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16759" y="34555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1" name="Entrada de lápiz 30">
                <a:extLst>
                  <a:ext uri="{FF2B5EF4-FFF2-40B4-BE49-F238E27FC236}">
                    <a16:creationId xmlns:a16="http://schemas.microsoft.com/office/drawing/2014/main" id="{CED07BD5-23BE-0B95-AEC0-57DEA783354E}"/>
                  </a:ext>
                </a:extLst>
              </p14:cNvPr>
              <p14:cNvContentPartPr/>
              <p14:nvPr/>
            </p14:nvContentPartPr>
            <p14:xfrm>
              <a:off x="3351399" y="3438611"/>
              <a:ext cx="360" cy="360"/>
            </p14:xfrm>
          </p:contentPart>
        </mc:Choice>
        <mc:Fallback xmlns="">
          <p:pic>
            <p:nvPicPr>
              <p:cNvPr id="31" name="Entrada de lápiz 30">
                <a:extLst>
                  <a:ext uri="{FF2B5EF4-FFF2-40B4-BE49-F238E27FC236}">
                    <a16:creationId xmlns:a16="http://schemas.microsoft.com/office/drawing/2014/main" id="{CED07BD5-23BE-0B95-AEC0-57DEA783354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42399" y="34299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2" name="Entrada de lápiz 31">
                <a:extLst>
                  <a:ext uri="{FF2B5EF4-FFF2-40B4-BE49-F238E27FC236}">
                    <a16:creationId xmlns:a16="http://schemas.microsoft.com/office/drawing/2014/main" id="{4A12242D-C8DA-FAEA-E90D-FEE842C071BD}"/>
                  </a:ext>
                </a:extLst>
              </p14:cNvPr>
              <p14:cNvContentPartPr/>
              <p14:nvPr/>
            </p14:nvContentPartPr>
            <p14:xfrm>
              <a:off x="3456879" y="3429611"/>
              <a:ext cx="360" cy="360"/>
            </p14:xfrm>
          </p:contentPart>
        </mc:Choice>
        <mc:Fallback xmlns="">
          <p:pic>
            <p:nvPicPr>
              <p:cNvPr id="32" name="Entrada de lápiz 31">
                <a:extLst>
                  <a:ext uri="{FF2B5EF4-FFF2-40B4-BE49-F238E27FC236}">
                    <a16:creationId xmlns:a16="http://schemas.microsoft.com/office/drawing/2014/main" id="{4A12242D-C8DA-FAEA-E90D-FEE842C071B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48239" y="34206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3" name="Entrada de lápiz 32">
                <a:extLst>
                  <a:ext uri="{FF2B5EF4-FFF2-40B4-BE49-F238E27FC236}">
                    <a16:creationId xmlns:a16="http://schemas.microsoft.com/office/drawing/2014/main" id="{5A6EF42D-BD50-F288-0E7C-D29282C7BEF0}"/>
                  </a:ext>
                </a:extLst>
              </p14:cNvPr>
              <p14:cNvContentPartPr/>
              <p14:nvPr/>
            </p14:nvContentPartPr>
            <p14:xfrm>
              <a:off x="3590439" y="3423491"/>
              <a:ext cx="360" cy="360"/>
            </p14:xfrm>
          </p:contentPart>
        </mc:Choice>
        <mc:Fallback xmlns="">
          <p:pic>
            <p:nvPicPr>
              <p:cNvPr id="33" name="Entrada de lápiz 32">
                <a:extLst>
                  <a:ext uri="{FF2B5EF4-FFF2-40B4-BE49-F238E27FC236}">
                    <a16:creationId xmlns:a16="http://schemas.microsoft.com/office/drawing/2014/main" id="{5A6EF42D-BD50-F288-0E7C-D29282C7BEF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81439" y="34148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4" name="Entrada de lápiz 33">
                <a:extLst>
                  <a:ext uri="{FF2B5EF4-FFF2-40B4-BE49-F238E27FC236}">
                    <a16:creationId xmlns:a16="http://schemas.microsoft.com/office/drawing/2014/main" id="{61DCF122-9809-B2CA-38F9-5940C92D3F14}"/>
                  </a:ext>
                </a:extLst>
              </p14:cNvPr>
              <p14:cNvContentPartPr/>
              <p14:nvPr/>
            </p14:nvContentPartPr>
            <p14:xfrm>
              <a:off x="3644799" y="3454811"/>
              <a:ext cx="360" cy="360"/>
            </p14:xfrm>
          </p:contentPart>
        </mc:Choice>
        <mc:Fallback xmlns="">
          <p:pic>
            <p:nvPicPr>
              <p:cNvPr id="34" name="Entrada de lápiz 33">
                <a:extLst>
                  <a:ext uri="{FF2B5EF4-FFF2-40B4-BE49-F238E27FC236}">
                    <a16:creationId xmlns:a16="http://schemas.microsoft.com/office/drawing/2014/main" id="{61DCF122-9809-B2CA-38F9-5940C92D3F1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36159" y="34458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5" name="Entrada de lápiz 34">
                <a:extLst>
                  <a:ext uri="{FF2B5EF4-FFF2-40B4-BE49-F238E27FC236}">
                    <a16:creationId xmlns:a16="http://schemas.microsoft.com/office/drawing/2014/main" id="{DAB07F4D-0FEB-9196-45C9-A096488E204F}"/>
                  </a:ext>
                </a:extLst>
              </p14:cNvPr>
              <p14:cNvContentPartPr/>
              <p14:nvPr/>
            </p14:nvContentPartPr>
            <p14:xfrm>
              <a:off x="3690879" y="3497651"/>
              <a:ext cx="360" cy="360"/>
            </p14:xfrm>
          </p:contentPart>
        </mc:Choice>
        <mc:Fallback xmlns="">
          <p:pic>
            <p:nvPicPr>
              <p:cNvPr id="35" name="Entrada de lápiz 34">
                <a:extLst>
                  <a:ext uri="{FF2B5EF4-FFF2-40B4-BE49-F238E27FC236}">
                    <a16:creationId xmlns:a16="http://schemas.microsoft.com/office/drawing/2014/main" id="{DAB07F4D-0FEB-9196-45C9-A096488E204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81879" y="34886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36" name="Entrada de lápiz 35">
                <a:extLst>
                  <a:ext uri="{FF2B5EF4-FFF2-40B4-BE49-F238E27FC236}">
                    <a16:creationId xmlns:a16="http://schemas.microsoft.com/office/drawing/2014/main" id="{E389AD71-1AC7-3E89-7E99-5E17004DA5FA}"/>
                  </a:ext>
                </a:extLst>
              </p14:cNvPr>
              <p14:cNvContentPartPr/>
              <p14:nvPr/>
            </p14:nvContentPartPr>
            <p14:xfrm>
              <a:off x="3750999" y="3567491"/>
              <a:ext cx="360" cy="360"/>
            </p14:xfrm>
          </p:contentPart>
        </mc:Choice>
        <mc:Fallback xmlns="">
          <p:pic>
            <p:nvPicPr>
              <p:cNvPr id="36" name="Entrada de lápiz 35">
                <a:extLst>
                  <a:ext uri="{FF2B5EF4-FFF2-40B4-BE49-F238E27FC236}">
                    <a16:creationId xmlns:a16="http://schemas.microsoft.com/office/drawing/2014/main" id="{E389AD71-1AC7-3E89-7E99-5E17004DA5F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42359" y="35588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7" name="Entrada de lápiz 36">
                <a:extLst>
                  <a:ext uri="{FF2B5EF4-FFF2-40B4-BE49-F238E27FC236}">
                    <a16:creationId xmlns:a16="http://schemas.microsoft.com/office/drawing/2014/main" id="{776D36E7-5567-907F-FFB9-716120338495}"/>
                  </a:ext>
                </a:extLst>
              </p14:cNvPr>
              <p14:cNvContentPartPr/>
              <p14:nvPr/>
            </p14:nvContentPartPr>
            <p14:xfrm>
              <a:off x="3824799" y="3712571"/>
              <a:ext cx="360" cy="360"/>
            </p14:xfrm>
          </p:contentPart>
        </mc:Choice>
        <mc:Fallback xmlns="">
          <p:pic>
            <p:nvPicPr>
              <p:cNvPr id="37" name="Entrada de lápiz 36">
                <a:extLst>
                  <a:ext uri="{FF2B5EF4-FFF2-40B4-BE49-F238E27FC236}">
                    <a16:creationId xmlns:a16="http://schemas.microsoft.com/office/drawing/2014/main" id="{776D36E7-5567-907F-FFB9-71612033849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16159" y="37039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38" name="Entrada de lápiz 37">
                <a:extLst>
                  <a:ext uri="{FF2B5EF4-FFF2-40B4-BE49-F238E27FC236}">
                    <a16:creationId xmlns:a16="http://schemas.microsoft.com/office/drawing/2014/main" id="{331BC126-74AF-7659-6E6A-631AE91A0831}"/>
                  </a:ext>
                </a:extLst>
              </p14:cNvPr>
              <p14:cNvContentPartPr/>
              <p14:nvPr/>
            </p14:nvContentPartPr>
            <p14:xfrm>
              <a:off x="3795279" y="3631571"/>
              <a:ext cx="360" cy="360"/>
            </p14:xfrm>
          </p:contentPart>
        </mc:Choice>
        <mc:Fallback xmlns="">
          <p:pic>
            <p:nvPicPr>
              <p:cNvPr id="38" name="Entrada de lápiz 37">
                <a:extLst>
                  <a:ext uri="{FF2B5EF4-FFF2-40B4-BE49-F238E27FC236}">
                    <a16:creationId xmlns:a16="http://schemas.microsoft.com/office/drawing/2014/main" id="{331BC126-74AF-7659-6E6A-631AE91A083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86279" y="36225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9" name="Entrada de lápiz 38">
                <a:extLst>
                  <a:ext uri="{FF2B5EF4-FFF2-40B4-BE49-F238E27FC236}">
                    <a16:creationId xmlns:a16="http://schemas.microsoft.com/office/drawing/2014/main" id="{0A3DE90F-11BF-A0FC-CF11-1E20402065CF}"/>
                  </a:ext>
                </a:extLst>
              </p14:cNvPr>
              <p14:cNvContentPartPr/>
              <p14:nvPr/>
            </p14:nvContentPartPr>
            <p14:xfrm>
              <a:off x="3904719" y="3855851"/>
              <a:ext cx="360" cy="360"/>
            </p14:xfrm>
          </p:contentPart>
        </mc:Choice>
        <mc:Fallback xmlns="">
          <p:pic>
            <p:nvPicPr>
              <p:cNvPr id="39" name="Entrada de lápiz 38">
                <a:extLst>
                  <a:ext uri="{FF2B5EF4-FFF2-40B4-BE49-F238E27FC236}">
                    <a16:creationId xmlns:a16="http://schemas.microsoft.com/office/drawing/2014/main" id="{0A3DE90F-11BF-A0FC-CF11-1E20402065C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95719" y="38468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40" name="Entrada de lápiz 39">
                <a:extLst>
                  <a:ext uri="{FF2B5EF4-FFF2-40B4-BE49-F238E27FC236}">
                    <a16:creationId xmlns:a16="http://schemas.microsoft.com/office/drawing/2014/main" id="{E6F0BC60-D556-8251-270E-E8964327BD09}"/>
                  </a:ext>
                </a:extLst>
              </p14:cNvPr>
              <p14:cNvContentPartPr/>
              <p14:nvPr/>
            </p14:nvContentPartPr>
            <p14:xfrm>
              <a:off x="3961959" y="3973571"/>
              <a:ext cx="360" cy="360"/>
            </p14:xfrm>
          </p:contentPart>
        </mc:Choice>
        <mc:Fallback xmlns="">
          <p:pic>
            <p:nvPicPr>
              <p:cNvPr id="40" name="Entrada de lápiz 39">
                <a:extLst>
                  <a:ext uri="{FF2B5EF4-FFF2-40B4-BE49-F238E27FC236}">
                    <a16:creationId xmlns:a16="http://schemas.microsoft.com/office/drawing/2014/main" id="{E6F0BC60-D556-8251-270E-E8964327BD0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52959" y="39645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41" name="Entrada de lápiz 40">
                <a:extLst>
                  <a:ext uri="{FF2B5EF4-FFF2-40B4-BE49-F238E27FC236}">
                    <a16:creationId xmlns:a16="http://schemas.microsoft.com/office/drawing/2014/main" id="{38299705-6EA1-E62B-19BE-696572C8BB17}"/>
                  </a:ext>
                </a:extLst>
              </p14:cNvPr>
              <p14:cNvContentPartPr/>
              <p14:nvPr/>
            </p14:nvContentPartPr>
            <p14:xfrm>
              <a:off x="4003719" y="4040891"/>
              <a:ext cx="360" cy="360"/>
            </p14:xfrm>
          </p:contentPart>
        </mc:Choice>
        <mc:Fallback xmlns="">
          <p:pic>
            <p:nvPicPr>
              <p:cNvPr id="41" name="Entrada de lápiz 40">
                <a:extLst>
                  <a:ext uri="{FF2B5EF4-FFF2-40B4-BE49-F238E27FC236}">
                    <a16:creationId xmlns:a16="http://schemas.microsoft.com/office/drawing/2014/main" id="{38299705-6EA1-E62B-19BE-696572C8BB1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94719" y="40318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42" name="Entrada de lápiz 41">
                <a:extLst>
                  <a:ext uri="{FF2B5EF4-FFF2-40B4-BE49-F238E27FC236}">
                    <a16:creationId xmlns:a16="http://schemas.microsoft.com/office/drawing/2014/main" id="{B2138317-09BA-AC02-760F-3A16E2BD4BD8}"/>
                  </a:ext>
                </a:extLst>
              </p14:cNvPr>
              <p14:cNvContentPartPr/>
              <p14:nvPr/>
            </p14:nvContentPartPr>
            <p14:xfrm>
              <a:off x="4061679" y="4133411"/>
              <a:ext cx="360" cy="360"/>
            </p14:xfrm>
          </p:contentPart>
        </mc:Choice>
        <mc:Fallback xmlns="">
          <p:pic>
            <p:nvPicPr>
              <p:cNvPr id="42" name="Entrada de lápiz 41">
                <a:extLst>
                  <a:ext uri="{FF2B5EF4-FFF2-40B4-BE49-F238E27FC236}">
                    <a16:creationId xmlns:a16="http://schemas.microsoft.com/office/drawing/2014/main" id="{B2138317-09BA-AC02-760F-3A16E2BD4BD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52679" y="41247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43" name="Entrada de lápiz 42">
                <a:extLst>
                  <a:ext uri="{FF2B5EF4-FFF2-40B4-BE49-F238E27FC236}">
                    <a16:creationId xmlns:a16="http://schemas.microsoft.com/office/drawing/2014/main" id="{13C58DD6-A597-7DF9-C190-61BAB48A9297}"/>
                  </a:ext>
                </a:extLst>
              </p14:cNvPr>
              <p14:cNvContentPartPr/>
              <p14:nvPr/>
            </p14:nvContentPartPr>
            <p14:xfrm>
              <a:off x="4121079" y="4232771"/>
              <a:ext cx="360" cy="360"/>
            </p14:xfrm>
          </p:contentPart>
        </mc:Choice>
        <mc:Fallback xmlns="">
          <p:pic>
            <p:nvPicPr>
              <p:cNvPr id="43" name="Entrada de lápiz 42">
                <a:extLst>
                  <a:ext uri="{FF2B5EF4-FFF2-40B4-BE49-F238E27FC236}">
                    <a16:creationId xmlns:a16="http://schemas.microsoft.com/office/drawing/2014/main" id="{13C58DD6-A597-7DF9-C190-61BAB48A929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12439" y="42241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44" name="Entrada de lápiz 43">
                <a:extLst>
                  <a:ext uri="{FF2B5EF4-FFF2-40B4-BE49-F238E27FC236}">
                    <a16:creationId xmlns:a16="http://schemas.microsoft.com/office/drawing/2014/main" id="{5B1D1D41-C5C0-54F5-D4CA-32F7C7A7BA4E}"/>
                  </a:ext>
                </a:extLst>
              </p14:cNvPr>
              <p14:cNvContentPartPr/>
              <p14:nvPr/>
            </p14:nvContentPartPr>
            <p14:xfrm>
              <a:off x="4181199" y="4327451"/>
              <a:ext cx="360" cy="360"/>
            </p14:xfrm>
          </p:contentPart>
        </mc:Choice>
        <mc:Fallback xmlns="">
          <p:pic>
            <p:nvPicPr>
              <p:cNvPr id="44" name="Entrada de lápiz 43">
                <a:extLst>
                  <a:ext uri="{FF2B5EF4-FFF2-40B4-BE49-F238E27FC236}">
                    <a16:creationId xmlns:a16="http://schemas.microsoft.com/office/drawing/2014/main" id="{5B1D1D41-C5C0-54F5-D4CA-32F7C7A7BA4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72199" y="43188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45" name="Entrada de lápiz 44">
                <a:extLst>
                  <a:ext uri="{FF2B5EF4-FFF2-40B4-BE49-F238E27FC236}">
                    <a16:creationId xmlns:a16="http://schemas.microsoft.com/office/drawing/2014/main" id="{2B1941D1-1743-A51F-4842-09C0F27B63DE}"/>
                  </a:ext>
                </a:extLst>
              </p14:cNvPr>
              <p14:cNvContentPartPr/>
              <p14:nvPr/>
            </p14:nvContentPartPr>
            <p14:xfrm>
              <a:off x="4200279" y="4407371"/>
              <a:ext cx="360" cy="360"/>
            </p14:xfrm>
          </p:contentPart>
        </mc:Choice>
        <mc:Fallback xmlns="">
          <p:pic>
            <p:nvPicPr>
              <p:cNvPr id="45" name="Entrada de lápiz 44">
                <a:extLst>
                  <a:ext uri="{FF2B5EF4-FFF2-40B4-BE49-F238E27FC236}">
                    <a16:creationId xmlns:a16="http://schemas.microsoft.com/office/drawing/2014/main" id="{2B1941D1-1743-A51F-4842-09C0F27B63D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91279" y="43983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46" name="Entrada de lápiz 45">
                <a:extLst>
                  <a:ext uri="{FF2B5EF4-FFF2-40B4-BE49-F238E27FC236}">
                    <a16:creationId xmlns:a16="http://schemas.microsoft.com/office/drawing/2014/main" id="{5C89305E-904E-7542-AB25-BE326412BE9C}"/>
                  </a:ext>
                </a:extLst>
              </p14:cNvPr>
              <p14:cNvContentPartPr/>
              <p14:nvPr/>
            </p14:nvContentPartPr>
            <p14:xfrm>
              <a:off x="4171839" y="4493771"/>
              <a:ext cx="360" cy="360"/>
            </p14:xfrm>
          </p:contentPart>
        </mc:Choice>
        <mc:Fallback xmlns="">
          <p:pic>
            <p:nvPicPr>
              <p:cNvPr id="46" name="Entrada de lápiz 45">
                <a:extLst>
                  <a:ext uri="{FF2B5EF4-FFF2-40B4-BE49-F238E27FC236}">
                    <a16:creationId xmlns:a16="http://schemas.microsoft.com/office/drawing/2014/main" id="{5C89305E-904E-7542-AB25-BE326412BE9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63199" y="44851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47" name="Entrada de lápiz 46">
                <a:extLst>
                  <a:ext uri="{FF2B5EF4-FFF2-40B4-BE49-F238E27FC236}">
                    <a16:creationId xmlns:a16="http://schemas.microsoft.com/office/drawing/2014/main" id="{1BB24A59-CB8E-8720-874A-E9C21B477E68}"/>
                  </a:ext>
                </a:extLst>
              </p14:cNvPr>
              <p14:cNvContentPartPr/>
              <p14:nvPr/>
            </p14:nvContentPartPr>
            <p14:xfrm>
              <a:off x="4086159" y="4578371"/>
              <a:ext cx="360" cy="360"/>
            </p14:xfrm>
          </p:contentPart>
        </mc:Choice>
        <mc:Fallback xmlns="">
          <p:pic>
            <p:nvPicPr>
              <p:cNvPr id="47" name="Entrada de lápiz 46">
                <a:extLst>
                  <a:ext uri="{FF2B5EF4-FFF2-40B4-BE49-F238E27FC236}">
                    <a16:creationId xmlns:a16="http://schemas.microsoft.com/office/drawing/2014/main" id="{1BB24A59-CB8E-8720-874A-E9C21B477E6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77159" y="45697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48" name="Entrada de lápiz 47">
                <a:extLst>
                  <a:ext uri="{FF2B5EF4-FFF2-40B4-BE49-F238E27FC236}">
                    <a16:creationId xmlns:a16="http://schemas.microsoft.com/office/drawing/2014/main" id="{761B03F7-782C-A239-B33F-820500A8F060}"/>
                  </a:ext>
                </a:extLst>
              </p14:cNvPr>
              <p14:cNvContentPartPr/>
              <p14:nvPr/>
            </p14:nvContentPartPr>
            <p14:xfrm>
              <a:off x="4020639" y="4673771"/>
              <a:ext cx="360" cy="360"/>
            </p14:xfrm>
          </p:contentPart>
        </mc:Choice>
        <mc:Fallback xmlns="">
          <p:pic>
            <p:nvPicPr>
              <p:cNvPr id="48" name="Entrada de lápiz 47">
                <a:extLst>
                  <a:ext uri="{FF2B5EF4-FFF2-40B4-BE49-F238E27FC236}">
                    <a16:creationId xmlns:a16="http://schemas.microsoft.com/office/drawing/2014/main" id="{761B03F7-782C-A239-B33F-820500A8F06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11639" y="46647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49" name="Entrada de lápiz 48">
                <a:extLst>
                  <a:ext uri="{FF2B5EF4-FFF2-40B4-BE49-F238E27FC236}">
                    <a16:creationId xmlns:a16="http://schemas.microsoft.com/office/drawing/2014/main" id="{7A4B6D5F-E97A-5FC0-5748-68B80B4EF97A}"/>
                  </a:ext>
                </a:extLst>
              </p14:cNvPr>
              <p14:cNvContentPartPr/>
              <p14:nvPr/>
            </p14:nvContentPartPr>
            <p14:xfrm>
              <a:off x="3979599" y="4765571"/>
              <a:ext cx="360" cy="360"/>
            </p14:xfrm>
          </p:contentPart>
        </mc:Choice>
        <mc:Fallback xmlns="">
          <p:pic>
            <p:nvPicPr>
              <p:cNvPr id="49" name="Entrada de lápiz 48">
                <a:extLst>
                  <a:ext uri="{FF2B5EF4-FFF2-40B4-BE49-F238E27FC236}">
                    <a16:creationId xmlns:a16="http://schemas.microsoft.com/office/drawing/2014/main" id="{7A4B6D5F-E97A-5FC0-5748-68B80B4EF97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70599" y="47569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50" name="Entrada de lápiz 49">
                <a:extLst>
                  <a:ext uri="{FF2B5EF4-FFF2-40B4-BE49-F238E27FC236}">
                    <a16:creationId xmlns:a16="http://schemas.microsoft.com/office/drawing/2014/main" id="{FC48B72B-051F-2FB7-FB8F-81C98C7D9700}"/>
                  </a:ext>
                </a:extLst>
              </p14:cNvPr>
              <p14:cNvContentPartPr/>
              <p14:nvPr/>
            </p14:nvContentPartPr>
            <p14:xfrm>
              <a:off x="3976719" y="4831091"/>
              <a:ext cx="360" cy="360"/>
            </p14:xfrm>
          </p:contentPart>
        </mc:Choice>
        <mc:Fallback xmlns="">
          <p:pic>
            <p:nvPicPr>
              <p:cNvPr id="50" name="Entrada de lápiz 49">
                <a:extLst>
                  <a:ext uri="{FF2B5EF4-FFF2-40B4-BE49-F238E27FC236}">
                    <a16:creationId xmlns:a16="http://schemas.microsoft.com/office/drawing/2014/main" id="{FC48B72B-051F-2FB7-FB8F-81C98C7D970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67719" y="48224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51" name="Entrada de lápiz 50">
                <a:extLst>
                  <a:ext uri="{FF2B5EF4-FFF2-40B4-BE49-F238E27FC236}">
                    <a16:creationId xmlns:a16="http://schemas.microsoft.com/office/drawing/2014/main" id="{2A19A267-E5FE-98F3-BBA5-781167A26B48}"/>
                  </a:ext>
                </a:extLst>
              </p14:cNvPr>
              <p14:cNvContentPartPr/>
              <p14:nvPr/>
            </p14:nvContentPartPr>
            <p14:xfrm>
              <a:off x="4010919" y="4865651"/>
              <a:ext cx="360" cy="360"/>
            </p14:xfrm>
          </p:contentPart>
        </mc:Choice>
        <mc:Fallback xmlns="">
          <p:pic>
            <p:nvPicPr>
              <p:cNvPr id="51" name="Entrada de lápiz 50">
                <a:extLst>
                  <a:ext uri="{FF2B5EF4-FFF2-40B4-BE49-F238E27FC236}">
                    <a16:creationId xmlns:a16="http://schemas.microsoft.com/office/drawing/2014/main" id="{2A19A267-E5FE-98F3-BBA5-781167A26B4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01919" y="48570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52" name="Entrada de lápiz 51">
                <a:extLst>
                  <a:ext uri="{FF2B5EF4-FFF2-40B4-BE49-F238E27FC236}">
                    <a16:creationId xmlns:a16="http://schemas.microsoft.com/office/drawing/2014/main" id="{24DC2AF8-8399-CDA1-D24D-31F0891CF5BC}"/>
                  </a:ext>
                </a:extLst>
              </p14:cNvPr>
              <p14:cNvContentPartPr/>
              <p14:nvPr/>
            </p14:nvContentPartPr>
            <p14:xfrm>
              <a:off x="4080039" y="4926491"/>
              <a:ext cx="360" cy="360"/>
            </p14:xfrm>
          </p:contentPart>
        </mc:Choice>
        <mc:Fallback xmlns="">
          <p:pic>
            <p:nvPicPr>
              <p:cNvPr id="52" name="Entrada de lápiz 51">
                <a:extLst>
                  <a:ext uri="{FF2B5EF4-FFF2-40B4-BE49-F238E27FC236}">
                    <a16:creationId xmlns:a16="http://schemas.microsoft.com/office/drawing/2014/main" id="{24DC2AF8-8399-CDA1-D24D-31F0891CF5B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71039" y="49174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53" name="Entrada de lápiz 52">
                <a:extLst>
                  <a:ext uri="{FF2B5EF4-FFF2-40B4-BE49-F238E27FC236}">
                    <a16:creationId xmlns:a16="http://schemas.microsoft.com/office/drawing/2014/main" id="{F59F579F-EEAD-1795-9EF5-B8AFE88846F8}"/>
                  </a:ext>
                </a:extLst>
              </p14:cNvPr>
              <p14:cNvContentPartPr/>
              <p14:nvPr/>
            </p14:nvContentPartPr>
            <p14:xfrm>
              <a:off x="4179399" y="5021891"/>
              <a:ext cx="360" cy="360"/>
            </p14:xfrm>
          </p:contentPart>
        </mc:Choice>
        <mc:Fallback xmlns="">
          <p:pic>
            <p:nvPicPr>
              <p:cNvPr id="53" name="Entrada de lápiz 52">
                <a:extLst>
                  <a:ext uri="{FF2B5EF4-FFF2-40B4-BE49-F238E27FC236}">
                    <a16:creationId xmlns:a16="http://schemas.microsoft.com/office/drawing/2014/main" id="{F59F579F-EEAD-1795-9EF5-B8AFE88846F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70399" y="50128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54" name="Entrada de lápiz 53">
                <a:extLst>
                  <a:ext uri="{FF2B5EF4-FFF2-40B4-BE49-F238E27FC236}">
                    <a16:creationId xmlns:a16="http://schemas.microsoft.com/office/drawing/2014/main" id="{08535FAE-F049-DE05-D0AA-CAD27102857B}"/>
                  </a:ext>
                </a:extLst>
              </p14:cNvPr>
              <p14:cNvContentPartPr/>
              <p14:nvPr/>
            </p14:nvContentPartPr>
            <p14:xfrm>
              <a:off x="4243119" y="5069771"/>
              <a:ext cx="360" cy="360"/>
            </p14:xfrm>
          </p:contentPart>
        </mc:Choice>
        <mc:Fallback xmlns="">
          <p:pic>
            <p:nvPicPr>
              <p:cNvPr id="54" name="Entrada de lápiz 53">
                <a:extLst>
                  <a:ext uri="{FF2B5EF4-FFF2-40B4-BE49-F238E27FC236}">
                    <a16:creationId xmlns:a16="http://schemas.microsoft.com/office/drawing/2014/main" id="{08535FAE-F049-DE05-D0AA-CAD27102857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34119" y="50611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55" name="Entrada de lápiz 54">
                <a:extLst>
                  <a:ext uri="{FF2B5EF4-FFF2-40B4-BE49-F238E27FC236}">
                    <a16:creationId xmlns:a16="http://schemas.microsoft.com/office/drawing/2014/main" id="{DBA5C302-187C-1D88-ECAC-4C02DA81C2FF}"/>
                  </a:ext>
                </a:extLst>
              </p14:cNvPr>
              <p14:cNvContentPartPr/>
              <p14:nvPr/>
            </p14:nvContentPartPr>
            <p14:xfrm>
              <a:off x="4297479" y="5171291"/>
              <a:ext cx="360" cy="360"/>
            </p14:xfrm>
          </p:contentPart>
        </mc:Choice>
        <mc:Fallback xmlns="">
          <p:pic>
            <p:nvPicPr>
              <p:cNvPr id="55" name="Entrada de lápiz 54">
                <a:extLst>
                  <a:ext uri="{FF2B5EF4-FFF2-40B4-BE49-F238E27FC236}">
                    <a16:creationId xmlns:a16="http://schemas.microsoft.com/office/drawing/2014/main" id="{DBA5C302-187C-1D88-ECAC-4C02DA81C2F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88839" y="51626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56" name="Entrada de lápiz 55">
                <a:extLst>
                  <a:ext uri="{FF2B5EF4-FFF2-40B4-BE49-F238E27FC236}">
                    <a16:creationId xmlns:a16="http://schemas.microsoft.com/office/drawing/2014/main" id="{0F1542A9-9C88-0797-5771-7B1A6C07403B}"/>
                  </a:ext>
                </a:extLst>
              </p14:cNvPr>
              <p14:cNvContentPartPr/>
              <p14:nvPr/>
            </p14:nvContentPartPr>
            <p14:xfrm>
              <a:off x="4318359" y="5276051"/>
              <a:ext cx="360" cy="360"/>
            </p14:xfrm>
          </p:contentPart>
        </mc:Choice>
        <mc:Fallback xmlns="">
          <p:pic>
            <p:nvPicPr>
              <p:cNvPr id="56" name="Entrada de lápiz 55">
                <a:extLst>
                  <a:ext uri="{FF2B5EF4-FFF2-40B4-BE49-F238E27FC236}">
                    <a16:creationId xmlns:a16="http://schemas.microsoft.com/office/drawing/2014/main" id="{0F1542A9-9C88-0797-5771-7B1A6C07403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09719" y="52670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57" name="Entrada de lápiz 56">
                <a:extLst>
                  <a:ext uri="{FF2B5EF4-FFF2-40B4-BE49-F238E27FC236}">
                    <a16:creationId xmlns:a16="http://schemas.microsoft.com/office/drawing/2014/main" id="{40D7BEFE-BA64-F661-4C97-5FECF8CC7F44}"/>
                  </a:ext>
                </a:extLst>
              </p14:cNvPr>
              <p14:cNvContentPartPr/>
              <p14:nvPr/>
            </p14:nvContentPartPr>
            <p14:xfrm>
              <a:off x="4291359" y="5364611"/>
              <a:ext cx="360" cy="360"/>
            </p14:xfrm>
          </p:contentPart>
        </mc:Choice>
        <mc:Fallback xmlns="">
          <p:pic>
            <p:nvPicPr>
              <p:cNvPr id="57" name="Entrada de lápiz 56">
                <a:extLst>
                  <a:ext uri="{FF2B5EF4-FFF2-40B4-BE49-F238E27FC236}">
                    <a16:creationId xmlns:a16="http://schemas.microsoft.com/office/drawing/2014/main" id="{40D7BEFE-BA64-F661-4C97-5FECF8CC7F4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82719" y="53559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58" name="Entrada de lápiz 57">
                <a:extLst>
                  <a:ext uri="{FF2B5EF4-FFF2-40B4-BE49-F238E27FC236}">
                    <a16:creationId xmlns:a16="http://schemas.microsoft.com/office/drawing/2014/main" id="{31A58794-C127-A56F-DF67-CECEF7DA9A73}"/>
                  </a:ext>
                </a:extLst>
              </p14:cNvPr>
              <p14:cNvContentPartPr/>
              <p14:nvPr/>
            </p14:nvContentPartPr>
            <p14:xfrm>
              <a:off x="4238079" y="5503571"/>
              <a:ext cx="360" cy="360"/>
            </p14:xfrm>
          </p:contentPart>
        </mc:Choice>
        <mc:Fallback xmlns="">
          <p:pic>
            <p:nvPicPr>
              <p:cNvPr id="58" name="Entrada de lápiz 57">
                <a:extLst>
                  <a:ext uri="{FF2B5EF4-FFF2-40B4-BE49-F238E27FC236}">
                    <a16:creationId xmlns:a16="http://schemas.microsoft.com/office/drawing/2014/main" id="{31A58794-C127-A56F-DF67-CECEF7DA9A7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29079" y="54945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59" name="Entrada de lápiz 58">
                <a:extLst>
                  <a:ext uri="{FF2B5EF4-FFF2-40B4-BE49-F238E27FC236}">
                    <a16:creationId xmlns:a16="http://schemas.microsoft.com/office/drawing/2014/main" id="{EF72FABA-F29B-68F9-9667-827AE096FB82}"/>
                  </a:ext>
                </a:extLst>
              </p14:cNvPr>
              <p14:cNvContentPartPr/>
              <p14:nvPr/>
            </p14:nvContentPartPr>
            <p14:xfrm>
              <a:off x="4204959" y="5576291"/>
              <a:ext cx="360" cy="360"/>
            </p14:xfrm>
          </p:contentPart>
        </mc:Choice>
        <mc:Fallback xmlns="">
          <p:pic>
            <p:nvPicPr>
              <p:cNvPr id="59" name="Entrada de lápiz 58">
                <a:extLst>
                  <a:ext uri="{FF2B5EF4-FFF2-40B4-BE49-F238E27FC236}">
                    <a16:creationId xmlns:a16="http://schemas.microsoft.com/office/drawing/2014/main" id="{EF72FABA-F29B-68F9-9667-827AE096FB8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96319" y="55676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60" name="Entrada de lápiz 59">
                <a:extLst>
                  <a:ext uri="{FF2B5EF4-FFF2-40B4-BE49-F238E27FC236}">
                    <a16:creationId xmlns:a16="http://schemas.microsoft.com/office/drawing/2014/main" id="{B8C50C59-5FDE-8A1D-6BD6-4125FEA27FB0}"/>
                  </a:ext>
                </a:extLst>
              </p14:cNvPr>
              <p14:cNvContentPartPr/>
              <p14:nvPr/>
            </p14:nvContentPartPr>
            <p14:xfrm>
              <a:off x="4117839" y="5648651"/>
              <a:ext cx="360" cy="360"/>
            </p14:xfrm>
          </p:contentPart>
        </mc:Choice>
        <mc:Fallback xmlns="">
          <p:pic>
            <p:nvPicPr>
              <p:cNvPr id="60" name="Entrada de lápiz 59">
                <a:extLst>
                  <a:ext uri="{FF2B5EF4-FFF2-40B4-BE49-F238E27FC236}">
                    <a16:creationId xmlns:a16="http://schemas.microsoft.com/office/drawing/2014/main" id="{B8C50C59-5FDE-8A1D-6BD6-4125FEA27FB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09199" y="56396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61" name="Entrada de lápiz 60">
                <a:extLst>
                  <a:ext uri="{FF2B5EF4-FFF2-40B4-BE49-F238E27FC236}">
                    <a16:creationId xmlns:a16="http://schemas.microsoft.com/office/drawing/2014/main" id="{1014A26C-74B0-8C2F-002D-487F3371213E}"/>
                  </a:ext>
                </a:extLst>
              </p14:cNvPr>
              <p14:cNvContentPartPr/>
              <p14:nvPr/>
            </p14:nvContentPartPr>
            <p14:xfrm>
              <a:off x="3985719" y="5668451"/>
              <a:ext cx="360" cy="360"/>
            </p14:xfrm>
          </p:contentPart>
        </mc:Choice>
        <mc:Fallback xmlns="">
          <p:pic>
            <p:nvPicPr>
              <p:cNvPr id="61" name="Entrada de lápiz 60">
                <a:extLst>
                  <a:ext uri="{FF2B5EF4-FFF2-40B4-BE49-F238E27FC236}">
                    <a16:creationId xmlns:a16="http://schemas.microsoft.com/office/drawing/2014/main" id="{1014A26C-74B0-8C2F-002D-487F3371213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77079" y="56594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62" name="Entrada de lápiz 61">
                <a:extLst>
                  <a:ext uri="{FF2B5EF4-FFF2-40B4-BE49-F238E27FC236}">
                    <a16:creationId xmlns:a16="http://schemas.microsoft.com/office/drawing/2014/main" id="{ABA20200-FA1B-5B99-AB6D-EBE6AC69AB69}"/>
                  </a:ext>
                </a:extLst>
              </p14:cNvPr>
              <p14:cNvContentPartPr/>
              <p14:nvPr/>
            </p14:nvContentPartPr>
            <p14:xfrm>
              <a:off x="3895359" y="5715971"/>
              <a:ext cx="360" cy="360"/>
            </p14:xfrm>
          </p:contentPart>
        </mc:Choice>
        <mc:Fallback xmlns="">
          <p:pic>
            <p:nvPicPr>
              <p:cNvPr id="62" name="Entrada de lápiz 61">
                <a:extLst>
                  <a:ext uri="{FF2B5EF4-FFF2-40B4-BE49-F238E27FC236}">
                    <a16:creationId xmlns:a16="http://schemas.microsoft.com/office/drawing/2014/main" id="{ABA20200-FA1B-5B99-AB6D-EBE6AC69AB6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86719" y="57069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63" name="Entrada de lápiz 62">
                <a:extLst>
                  <a:ext uri="{FF2B5EF4-FFF2-40B4-BE49-F238E27FC236}">
                    <a16:creationId xmlns:a16="http://schemas.microsoft.com/office/drawing/2014/main" id="{470C4F53-0AB6-9448-73D4-20FF5A6A7D66}"/>
                  </a:ext>
                </a:extLst>
              </p14:cNvPr>
              <p14:cNvContentPartPr/>
              <p14:nvPr/>
            </p14:nvContentPartPr>
            <p14:xfrm>
              <a:off x="3820119" y="5759171"/>
              <a:ext cx="360" cy="360"/>
            </p14:xfrm>
          </p:contentPart>
        </mc:Choice>
        <mc:Fallback xmlns="">
          <p:pic>
            <p:nvPicPr>
              <p:cNvPr id="63" name="Entrada de lápiz 62">
                <a:extLst>
                  <a:ext uri="{FF2B5EF4-FFF2-40B4-BE49-F238E27FC236}">
                    <a16:creationId xmlns:a16="http://schemas.microsoft.com/office/drawing/2014/main" id="{470C4F53-0AB6-9448-73D4-20FF5A6A7D6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11479" y="57501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64" name="Entrada de lápiz 63">
                <a:extLst>
                  <a:ext uri="{FF2B5EF4-FFF2-40B4-BE49-F238E27FC236}">
                    <a16:creationId xmlns:a16="http://schemas.microsoft.com/office/drawing/2014/main" id="{0C952CF1-0EF9-5566-15D9-B166573642F1}"/>
                  </a:ext>
                </a:extLst>
              </p14:cNvPr>
              <p14:cNvContentPartPr/>
              <p14:nvPr/>
            </p14:nvContentPartPr>
            <p14:xfrm>
              <a:off x="3716799" y="5778611"/>
              <a:ext cx="360" cy="360"/>
            </p14:xfrm>
          </p:contentPart>
        </mc:Choice>
        <mc:Fallback xmlns="">
          <p:pic>
            <p:nvPicPr>
              <p:cNvPr id="64" name="Entrada de lápiz 63">
                <a:extLst>
                  <a:ext uri="{FF2B5EF4-FFF2-40B4-BE49-F238E27FC236}">
                    <a16:creationId xmlns:a16="http://schemas.microsoft.com/office/drawing/2014/main" id="{0C952CF1-0EF9-5566-15D9-B166573642F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08159" y="57696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65" name="Entrada de lápiz 64">
                <a:extLst>
                  <a:ext uri="{FF2B5EF4-FFF2-40B4-BE49-F238E27FC236}">
                    <a16:creationId xmlns:a16="http://schemas.microsoft.com/office/drawing/2014/main" id="{18AA526C-5AF5-2E8D-9CA2-4E7F1E872A2C}"/>
                  </a:ext>
                </a:extLst>
              </p14:cNvPr>
              <p14:cNvContentPartPr/>
              <p14:nvPr/>
            </p14:nvContentPartPr>
            <p14:xfrm>
              <a:off x="3613479" y="5773931"/>
              <a:ext cx="360" cy="360"/>
            </p14:xfrm>
          </p:contentPart>
        </mc:Choice>
        <mc:Fallback xmlns="">
          <p:pic>
            <p:nvPicPr>
              <p:cNvPr id="65" name="Entrada de lápiz 64">
                <a:extLst>
                  <a:ext uri="{FF2B5EF4-FFF2-40B4-BE49-F238E27FC236}">
                    <a16:creationId xmlns:a16="http://schemas.microsoft.com/office/drawing/2014/main" id="{18AA526C-5AF5-2E8D-9CA2-4E7F1E872A2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04839" y="57652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66" name="Entrada de lápiz 65">
                <a:extLst>
                  <a:ext uri="{FF2B5EF4-FFF2-40B4-BE49-F238E27FC236}">
                    <a16:creationId xmlns:a16="http://schemas.microsoft.com/office/drawing/2014/main" id="{AA7CEE81-4C72-C594-518E-48F8DB0780B3}"/>
                  </a:ext>
                </a:extLst>
              </p14:cNvPr>
              <p14:cNvContentPartPr/>
              <p14:nvPr/>
            </p14:nvContentPartPr>
            <p14:xfrm>
              <a:off x="3479559" y="5722451"/>
              <a:ext cx="360" cy="360"/>
            </p14:xfrm>
          </p:contentPart>
        </mc:Choice>
        <mc:Fallback xmlns="">
          <p:pic>
            <p:nvPicPr>
              <p:cNvPr id="66" name="Entrada de lápiz 65">
                <a:extLst>
                  <a:ext uri="{FF2B5EF4-FFF2-40B4-BE49-F238E27FC236}">
                    <a16:creationId xmlns:a16="http://schemas.microsoft.com/office/drawing/2014/main" id="{AA7CEE81-4C72-C594-518E-48F8DB0780B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70559" y="57138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67" name="Entrada de lápiz 66">
                <a:extLst>
                  <a:ext uri="{FF2B5EF4-FFF2-40B4-BE49-F238E27FC236}">
                    <a16:creationId xmlns:a16="http://schemas.microsoft.com/office/drawing/2014/main" id="{F486B620-5880-44B3-1A69-C23E941E0096}"/>
                  </a:ext>
                </a:extLst>
              </p14:cNvPr>
              <p14:cNvContentPartPr/>
              <p14:nvPr/>
            </p14:nvContentPartPr>
            <p14:xfrm>
              <a:off x="3374079" y="5724971"/>
              <a:ext cx="360" cy="360"/>
            </p14:xfrm>
          </p:contentPart>
        </mc:Choice>
        <mc:Fallback xmlns="">
          <p:pic>
            <p:nvPicPr>
              <p:cNvPr id="67" name="Entrada de lápiz 66">
                <a:extLst>
                  <a:ext uri="{FF2B5EF4-FFF2-40B4-BE49-F238E27FC236}">
                    <a16:creationId xmlns:a16="http://schemas.microsoft.com/office/drawing/2014/main" id="{F486B620-5880-44B3-1A69-C23E941E009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65439" y="57163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68" name="Entrada de lápiz 67">
                <a:extLst>
                  <a:ext uri="{FF2B5EF4-FFF2-40B4-BE49-F238E27FC236}">
                    <a16:creationId xmlns:a16="http://schemas.microsoft.com/office/drawing/2014/main" id="{2FEFC3F9-E027-AE26-1A10-6609A48A0526}"/>
                  </a:ext>
                </a:extLst>
              </p14:cNvPr>
              <p14:cNvContentPartPr/>
              <p14:nvPr/>
            </p14:nvContentPartPr>
            <p14:xfrm>
              <a:off x="3262479" y="5724971"/>
              <a:ext cx="360" cy="360"/>
            </p14:xfrm>
          </p:contentPart>
        </mc:Choice>
        <mc:Fallback xmlns="">
          <p:pic>
            <p:nvPicPr>
              <p:cNvPr id="68" name="Entrada de lápiz 67">
                <a:extLst>
                  <a:ext uri="{FF2B5EF4-FFF2-40B4-BE49-F238E27FC236}">
                    <a16:creationId xmlns:a16="http://schemas.microsoft.com/office/drawing/2014/main" id="{2FEFC3F9-E027-AE26-1A10-6609A48A052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53479" y="57163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69" name="Entrada de lápiz 68">
                <a:extLst>
                  <a:ext uri="{FF2B5EF4-FFF2-40B4-BE49-F238E27FC236}">
                    <a16:creationId xmlns:a16="http://schemas.microsoft.com/office/drawing/2014/main" id="{BAE49A0A-894C-EB2E-BBA8-85E5570F56CE}"/>
                  </a:ext>
                </a:extLst>
              </p14:cNvPr>
              <p14:cNvContentPartPr/>
              <p14:nvPr/>
            </p14:nvContentPartPr>
            <p14:xfrm>
              <a:off x="3189759" y="5673491"/>
              <a:ext cx="360" cy="360"/>
            </p14:xfrm>
          </p:contentPart>
        </mc:Choice>
        <mc:Fallback xmlns="">
          <p:pic>
            <p:nvPicPr>
              <p:cNvPr id="69" name="Entrada de lápiz 68">
                <a:extLst>
                  <a:ext uri="{FF2B5EF4-FFF2-40B4-BE49-F238E27FC236}">
                    <a16:creationId xmlns:a16="http://schemas.microsoft.com/office/drawing/2014/main" id="{BAE49A0A-894C-EB2E-BBA8-85E5570F56C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81119" y="56644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70" name="Entrada de lápiz 69">
                <a:extLst>
                  <a:ext uri="{FF2B5EF4-FFF2-40B4-BE49-F238E27FC236}">
                    <a16:creationId xmlns:a16="http://schemas.microsoft.com/office/drawing/2014/main" id="{6EA1F75F-EBC5-FBDC-FFC9-C9EE1276FA57}"/>
                  </a:ext>
                </a:extLst>
              </p14:cNvPr>
              <p14:cNvContentPartPr/>
              <p14:nvPr/>
            </p14:nvContentPartPr>
            <p14:xfrm>
              <a:off x="3092919" y="5619851"/>
              <a:ext cx="360" cy="360"/>
            </p14:xfrm>
          </p:contentPart>
        </mc:Choice>
        <mc:Fallback xmlns="">
          <p:pic>
            <p:nvPicPr>
              <p:cNvPr id="70" name="Entrada de lápiz 69">
                <a:extLst>
                  <a:ext uri="{FF2B5EF4-FFF2-40B4-BE49-F238E27FC236}">
                    <a16:creationId xmlns:a16="http://schemas.microsoft.com/office/drawing/2014/main" id="{6EA1F75F-EBC5-FBDC-FFC9-C9EE1276FA5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84279" y="56112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71" name="Entrada de lápiz 70">
                <a:extLst>
                  <a:ext uri="{FF2B5EF4-FFF2-40B4-BE49-F238E27FC236}">
                    <a16:creationId xmlns:a16="http://schemas.microsoft.com/office/drawing/2014/main" id="{AC77B780-7838-80BA-5248-15C40169502E}"/>
                  </a:ext>
                </a:extLst>
              </p14:cNvPr>
              <p14:cNvContentPartPr/>
              <p14:nvPr/>
            </p14:nvContentPartPr>
            <p14:xfrm>
              <a:off x="3019119" y="5592491"/>
              <a:ext cx="360" cy="360"/>
            </p14:xfrm>
          </p:contentPart>
        </mc:Choice>
        <mc:Fallback xmlns="">
          <p:pic>
            <p:nvPicPr>
              <p:cNvPr id="71" name="Entrada de lápiz 70">
                <a:extLst>
                  <a:ext uri="{FF2B5EF4-FFF2-40B4-BE49-F238E27FC236}">
                    <a16:creationId xmlns:a16="http://schemas.microsoft.com/office/drawing/2014/main" id="{AC77B780-7838-80BA-5248-15C40169502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10479" y="55838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72" name="Entrada de lápiz 71">
                <a:extLst>
                  <a:ext uri="{FF2B5EF4-FFF2-40B4-BE49-F238E27FC236}">
                    <a16:creationId xmlns:a16="http://schemas.microsoft.com/office/drawing/2014/main" id="{CB1A5663-09EA-7F97-AB4E-ACAA241F9213}"/>
                  </a:ext>
                </a:extLst>
              </p14:cNvPr>
              <p14:cNvContentPartPr/>
              <p14:nvPr/>
            </p14:nvContentPartPr>
            <p14:xfrm>
              <a:off x="2942439" y="5574851"/>
              <a:ext cx="360" cy="360"/>
            </p14:xfrm>
          </p:contentPart>
        </mc:Choice>
        <mc:Fallback xmlns="">
          <p:pic>
            <p:nvPicPr>
              <p:cNvPr id="72" name="Entrada de lápiz 71">
                <a:extLst>
                  <a:ext uri="{FF2B5EF4-FFF2-40B4-BE49-F238E27FC236}">
                    <a16:creationId xmlns:a16="http://schemas.microsoft.com/office/drawing/2014/main" id="{CB1A5663-09EA-7F97-AB4E-ACAA241F921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33439" y="55658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73" name="Entrada de lápiz 72">
                <a:extLst>
                  <a:ext uri="{FF2B5EF4-FFF2-40B4-BE49-F238E27FC236}">
                    <a16:creationId xmlns:a16="http://schemas.microsoft.com/office/drawing/2014/main" id="{8F837EFC-6766-D14A-F94F-B74CD9F27451}"/>
                  </a:ext>
                </a:extLst>
              </p14:cNvPr>
              <p14:cNvContentPartPr/>
              <p14:nvPr/>
            </p14:nvContentPartPr>
            <p14:xfrm>
              <a:off x="2856039" y="5571971"/>
              <a:ext cx="360" cy="360"/>
            </p14:xfrm>
          </p:contentPart>
        </mc:Choice>
        <mc:Fallback xmlns="">
          <p:pic>
            <p:nvPicPr>
              <p:cNvPr id="73" name="Entrada de lápiz 72">
                <a:extLst>
                  <a:ext uri="{FF2B5EF4-FFF2-40B4-BE49-F238E27FC236}">
                    <a16:creationId xmlns:a16="http://schemas.microsoft.com/office/drawing/2014/main" id="{8F837EFC-6766-D14A-F94F-B74CD9F2745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47039" y="55629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74" name="Entrada de lápiz 73">
                <a:extLst>
                  <a:ext uri="{FF2B5EF4-FFF2-40B4-BE49-F238E27FC236}">
                    <a16:creationId xmlns:a16="http://schemas.microsoft.com/office/drawing/2014/main" id="{892709E8-12E3-A8CC-F097-FB25811EC73C}"/>
                  </a:ext>
                </a:extLst>
              </p14:cNvPr>
              <p14:cNvContentPartPr/>
              <p14:nvPr/>
            </p14:nvContentPartPr>
            <p14:xfrm>
              <a:off x="2709879" y="5557211"/>
              <a:ext cx="360" cy="360"/>
            </p14:xfrm>
          </p:contentPart>
        </mc:Choice>
        <mc:Fallback xmlns="">
          <p:pic>
            <p:nvPicPr>
              <p:cNvPr id="74" name="Entrada de lápiz 73">
                <a:extLst>
                  <a:ext uri="{FF2B5EF4-FFF2-40B4-BE49-F238E27FC236}">
                    <a16:creationId xmlns:a16="http://schemas.microsoft.com/office/drawing/2014/main" id="{892709E8-12E3-A8CC-F097-FB25811EC73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01239" y="55485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75" name="Entrada de lápiz 74">
                <a:extLst>
                  <a:ext uri="{FF2B5EF4-FFF2-40B4-BE49-F238E27FC236}">
                    <a16:creationId xmlns:a16="http://schemas.microsoft.com/office/drawing/2014/main" id="{93B796E6-6E38-CED7-88C8-E8DFEC43619B}"/>
                  </a:ext>
                </a:extLst>
              </p14:cNvPr>
              <p14:cNvContentPartPr/>
              <p14:nvPr/>
            </p14:nvContentPartPr>
            <p14:xfrm>
              <a:off x="2599359" y="5549291"/>
              <a:ext cx="360" cy="360"/>
            </p14:xfrm>
          </p:contentPart>
        </mc:Choice>
        <mc:Fallback xmlns="">
          <p:pic>
            <p:nvPicPr>
              <p:cNvPr id="75" name="Entrada de lápiz 74">
                <a:extLst>
                  <a:ext uri="{FF2B5EF4-FFF2-40B4-BE49-F238E27FC236}">
                    <a16:creationId xmlns:a16="http://schemas.microsoft.com/office/drawing/2014/main" id="{93B796E6-6E38-CED7-88C8-E8DFEC43619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90719" y="55402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76" name="Entrada de lápiz 75">
                <a:extLst>
                  <a:ext uri="{FF2B5EF4-FFF2-40B4-BE49-F238E27FC236}">
                    <a16:creationId xmlns:a16="http://schemas.microsoft.com/office/drawing/2014/main" id="{B149B2B7-AFC7-8170-5A6D-4DAC81E853F3}"/>
                  </a:ext>
                </a:extLst>
              </p14:cNvPr>
              <p14:cNvContentPartPr/>
              <p14:nvPr/>
            </p14:nvContentPartPr>
            <p14:xfrm>
              <a:off x="2494599" y="5530211"/>
              <a:ext cx="360" cy="360"/>
            </p14:xfrm>
          </p:contentPart>
        </mc:Choice>
        <mc:Fallback xmlns="">
          <p:pic>
            <p:nvPicPr>
              <p:cNvPr id="76" name="Entrada de lápiz 75">
                <a:extLst>
                  <a:ext uri="{FF2B5EF4-FFF2-40B4-BE49-F238E27FC236}">
                    <a16:creationId xmlns:a16="http://schemas.microsoft.com/office/drawing/2014/main" id="{B149B2B7-AFC7-8170-5A6D-4DAC81E853F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85959" y="55212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77" name="Entrada de lápiz 76">
                <a:extLst>
                  <a:ext uri="{FF2B5EF4-FFF2-40B4-BE49-F238E27FC236}">
                    <a16:creationId xmlns:a16="http://schemas.microsoft.com/office/drawing/2014/main" id="{0E5C3C42-A6D4-3519-B17B-21966F0A0861}"/>
                  </a:ext>
                </a:extLst>
              </p14:cNvPr>
              <p14:cNvContentPartPr/>
              <p14:nvPr/>
            </p14:nvContentPartPr>
            <p14:xfrm>
              <a:off x="2402079" y="5492771"/>
              <a:ext cx="360" cy="360"/>
            </p14:xfrm>
          </p:contentPart>
        </mc:Choice>
        <mc:Fallback xmlns="">
          <p:pic>
            <p:nvPicPr>
              <p:cNvPr id="77" name="Entrada de lápiz 76">
                <a:extLst>
                  <a:ext uri="{FF2B5EF4-FFF2-40B4-BE49-F238E27FC236}">
                    <a16:creationId xmlns:a16="http://schemas.microsoft.com/office/drawing/2014/main" id="{0E5C3C42-A6D4-3519-B17B-21966F0A086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93079" y="54841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78" name="Entrada de lápiz 77">
                <a:extLst>
                  <a:ext uri="{FF2B5EF4-FFF2-40B4-BE49-F238E27FC236}">
                    <a16:creationId xmlns:a16="http://schemas.microsoft.com/office/drawing/2014/main" id="{3ECE7DE0-5D2A-F6D7-8A41-DD7121900F70}"/>
                  </a:ext>
                </a:extLst>
              </p14:cNvPr>
              <p14:cNvContentPartPr/>
              <p14:nvPr/>
            </p14:nvContentPartPr>
            <p14:xfrm>
              <a:off x="2342679" y="5451731"/>
              <a:ext cx="360" cy="360"/>
            </p14:xfrm>
          </p:contentPart>
        </mc:Choice>
        <mc:Fallback xmlns="">
          <p:pic>
            <p:nvPicPr>
              <p:cNvPr id="78" name="Entrada de lápiz 77">
                <a:extLst>
                  <a:ext uri="{FF2B5EF4-FFF2-40B4-BE49-F238E27FC236}">
                    <a16:creationId xmlns:a16="http://schemas.microsoft.com/office/drawing/2014/main" id="{3ECE7DE0-5D2A-F6D7-8A41-DD7121900F7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33679" y="54427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79" name="Entrada de lápiz 78">
                <a:extLst>
                  <a:ext uri="{FF2B5EF4-FFF2-40B4-BE49-F238E27FC236}">
                    <a16:creationId xmlns:a16="http://schemas.microsoft.com/office/drawing/2014/main" id="{B553143C-D922-CC91-8D2B-F2542A182119}"/>
                  </a:ext>
                </a:extLst>
              </p14:cNvPr>
              <p14:cNvContentPartPr/>
              <p14:nvPr/>
            </p14:nvContentPartPr>
            <p14:xfrm>
              <a:off x="2292639" y="5426891"/>
              <a:ext cx="360" cy="360"/>
            </p14:xfrm>
          </p:contentPart>
        </mc:Choice>
        <mc:Fallback xmlns="">
          <p:pic>
            <p:nvPicPr>
              <p:cNvPr id="79" name="Entrada de lápiz 78">
                <a:extLst>
                  <a:ext uri="{FF2B5EF4-FFF2-40B4-BE49-F238E27FC236}">
                    <a16:creationId xmlns:a16="http://schemas.microsoft.com/office/drawing/2014/main" id="{B553143C-D922-CC91-8D2B-F2542A18211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83999" y="54178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80" name="Entrada de lápiz 79">
                <a:extLst>
                  <a:ext uri="{FF2B5EF4-FFF2-40B4-BE49-F238E27FC236}">
                    <a16:creationId xmlns:a16="http://schemas.microsoft.com/office/drawing/2014/main" id="{0A56AB89-94DA-A547-25A3-7B81F7A11E1A}"/>
                  </a:ext>
                </a:extLst>
              </p14:cNvPr>
              <p14:cNvContentPartPr/>
              <p14:nvPr/>
            </p14:nvContentPartPr>
            <p14:xfrm>
              <a:off x="2204799" y="5371091"/>
              <a:ext cx="360" cy="360"/>
            </p14:xfrm>
          </p:contentPart>
        </mc:Choice>
        <mc:Fallback xmlns="">
          <p:pic>
            <p:nvPicPr>
              <p:cNvPr id="80" name="Entrada de lápiz 79">
                <a:extLst>
                  <a:ext uri="{FF2B5EF4-FFF2-40B4-BE49-F238E27FC236}">
                    <a16:creationId xmlns:a16="http://schemas.microsoft.com/office/drawing/2014/main" id="{0A56AB89-94DA-A547-25A3-7B81F7A11E1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96159" y="53620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81" name="Entrada de lápiz 80">
                <a:extLst>
                  <a:ext uri="{FF2B5EF4-FFF2-40B4-BE49-F238E27FC236}">
                    <a16:creationId xmlns:a16="http://schemas.microsoft.com/office/drawing/2014/main" id="{AE792281-88DC-58A8-1354-5CB94945EAA7}"/>
                  </a:ext>
                </a:extLst>
              </p14:cNvPr>
              <p14:cNvContentPartPr/>
              <p14:nvPr/>
            </p14:nvContentPartPr>
            <p14:xfrm>
              <a:off x="2159439" y="5341931"/>
              <a:ext cx="360" cy="360"/>
            </p14:xfrm>
          </p:contentPart>
        </mc:Choice>
        <mc:Fallback xmlns="">
          <p:pic>
            <p:nvPicPr>
              <p:cNvPr id="81" name="Entrada de lápiz 80">
                <a:extLst>
                  <a:ext uri="{FF2B5EF4-FFF2-40B4-BE49-F238E27FC236}">
                    <a16:creationId xmlns:a16="http://schemas.microsoft.com/office/drawing/2014/main" id="{AE792281-88DC-58A8-1354-5CB94945EAA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50439" y="53332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82" name="Entrada de lápiz 81">
                <a:extLst>
                  <a:ext uri="{FF2B5EF4-FFF2-40B4-BE49-F238E27FC236}">
                    <a16:creationId xmlns:a16="http://schemas.microsoft.com/office/drawing/2014/main" id="{159F33BE-3972-3D75-8D09-9E8268760F70}"/>
                  </a:ext>
                </a:extLst>
              </p14:cNvPr>
              <p14:cNvContentPartPr/>
              <p14:nvPr/>
            </p14:nvContentPartPr>
            <p14:xfrm>
              <a:off x="2084559" y="5310251"/>
              <a:ext cx="360" cy="360"/>
            </p14:xfrm>
          </p:contentPart>
        </mc:Choice>
        <mc:Fallback xmlns="">
          <p:pic>
            <p:nvPicPr>
              <p:cNvPr id="82" name="Entrada de lápiz 81">
                <a:extLst>
                  <a:ext uri="{FF2B5EF4-FFF2-40B4-BE49-F238E27FC236}">
                    <a16:creationId xmlns:a16="http://schemas.microsoft.com/office/drawing/2014/main" id="{159F33BE-3972-3D75-8D09-9E8268760F7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75559" y="53016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83" name="Entrada de lápiz 82">
                <a:extLst>
                  <a:ext uri="{FF2B5EF4-FFF2-40B4-BE49-F238E27FC236}">
                    <a16:creationId xmlns:a16="http://schemas.microsoft.com/office/drawing/2014/main" id="{350BC402-E0A1-00E0-3D95-48286D729F76}"/>
                  </a:ext>
                </a:extLst>
              </p14:cNvPr>
              <p14:cNvContentPartPr/>
              <p14:nvPr/>
            </p14:nvContentPartPr>
            <p14:xfrm>
              <a:off x="1995279" y="5233931"/>
              <a:ext cx="360" cy="360"/>
            </p14:xfrm>
          </p:contentPart>
        </mc:Choice>
        <mc:Fallback xmlns="">
          <p:pic>
            <p:nvPicPr>
              <p:cNvPr id="83" name="Entrada de lápiz 82">
                <a:extLst>
                  <a:ext uri="{FF2B5EF4-FFF2-40B4-BE49-F238E27FC236}">
                    <a16:creationId xmlns:a16="http://schemas.microsoft.com/office/drawing/2014/main" id="{350BC402-E0A1-00E0-3D95-48286D729F7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86639" y="52252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84" name="Entrada de lápiz 83">
                <a:extLst>
                  <a:ext uri="{FF2B5EF4-FFF2-40B4-BE49-F238E27FC236}">
                    <a16:creationId xmlns:a16="http://schemas.microsoft.com/office/drawing/2014/main" id="{8B731B82-87B8-58A1-5825-B65A2A834D43}"/>
                  </a:ext>
                </a:extLst>
              </p14:cNvPr>
              <p14:cNvContentPartPr/>
              <p14:nvPr/>
            </p14:nvContentPartPr>
            <p14:xfrm>
              <a:off x="1968279" y="5144651"/>
              <a:ext cx="360" cy="360"/>
            </p14:xfrm>
          </p:contentPart>
        </mc:Choice>
        <mc:Fallback xmlns="">
          <p:pic>
            <p:nvPicPr>
              <p:cNvPr id="84" name="Entrada de lápiz 83">
                <a:extLst>
                  <a:ext uri="{FF2B5EF4-FFF2-40B4-BE49-F238E27FC236}">
                    <a16:creationId xmlns:a16="http://schemas.microsoft.com/office/drawing/2014/main" id="{8B731B82-87B8-58A1-5825-B65A2A834D4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59279" y="51360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85" name="Entrada de lápiz 84">
                <a:extLst>
                  <a:ext uri="{FF2B5EF4-FFF2-40B4-BE49-F238E27FC236}">
                    <a16:creationId xmlns:a16="http://schemas.microsoft.com/office/drawing/2014/main" id="{43C697F4-A453-1EA5-57E3-08B370E74932}"/>
                  </a:ext>
                </a:extLst>
              </p14:cNvPr>
              <p14:cNvContentPartPr/>
              <p14:nvPr/>
            </p14:nvContentPartPr>
            <p14:xfrm>
              <a:off x="1965039" y="5057891"/>
              <a:ext cx="360" cy="360"/>
            </p14:xfrm>
          </p:contentPart>
        </mc:Choice>
        <mc:Fallback xmlns="">
          <p:pic>
            <p:nvPicPr>
              <p:cNvPr id="85" name="Entrada de lápiz 84">
                <a:extLst>
                  <a:ext uri="{FF2B5EF4-FFF2-40B4-BE49-F238E27FC236}">
                    <a16:creationId xmlns:a16="http://schemas.microsoft.com/office/drawing/2014/main" id="{43C697F4-A453-1EA5-57E3-08B370E7493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56399" y="50488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86" name="Entrada de lápiz 85">
                <a:extLst>
                  <a:ext uri="{FF2B5EF4-FFF2-40B4-BE49-F238E27FC236}">
                    <a16:creationId xmlns:a16="http://schemas.microsoft.com/office/drawing/2014/main" id="{390F7F6D-3A33-3461-1409-EB20873683D4}"/>
                  </a:ext>
                </a:extLst>
              </p14:cNvPr>
              <p14:cNvContentPartPr/>
              <p14:nvPr/>
            </p14:nvContentPartPr>
            <p14:xfrm>
              <a:off x="1956759" y="4972931"/>
              <a:ext cx="360" cy="360"/>
            </p14:xfrm>
          </p:contentPart>
        </mc:Choice>
        <mc:Fallback xmlns="">
          <p:pic>
            <p:nvPicPr>
              <p:cNvPr id="86" name="Entrada de lápiz 85">
                <a:extLst>
                  <a:ext uri="{FF2B5EF4-FFF2-40B4-BE49-F238E27FC236}">
                    <a16:creationId xmlns:a16="http://schemas.microsoft.com/office/drawing/2014/main" id="{390F7F6D-3A33-3461-1409-EB20873683D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48119" y="49639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87" name="Entrada de lápiz 86">
                <a:extLst>
                  <a:ext uri="{FF2B5EF4-FFF2-40B4-BE49-F238E27FC236}">
                    <a16:creationId xmlns:a16="http://schemas.microsoft.com/office/drawing/2014/main" id="{595FD98B-A24C-5034-2065-7BE42BBC458F}"/>
                  </a:ext>
                </a:extLst>
              </p14:cNvPr>
              <p14:cNvContentPartPr/>
              <p14:nvPr/>
            </p14:nvContentPartPr>
            <p14:xfrm>
              <a:off x="1951359" y="4846571"/>
              <a:ext cx="360" cy="360"/>
            </p14:xfrm>
          </p:contentPart>
        </mc:Choice>
        <mc:Fallback xmlns="">
          <p:pic>
            <p:nvPicPr>
              <p:cNvPr id="87" name="Entrada de lápiz 86">
                <a:extLst>
                  <a:ext uri="{FF2B5EF4-FFF2-40B4-BE49-F238E27FC236}">
                    <a16:creationId xmlns:a16="http://schemas.microsoft.com/office/drawing/2014/main" id="{595FD98B-A24C-5034-2065-7BE42BBC458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42719" y="48375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88" name="Entrada de lápiz 87">
                <a:extLst>
                  <a:ext uri="{FF2B5EF4-FFF2-40B4-BE49-F238E27FC236}">
                    <a16:creationId xmlns:a16="http://schemas.microsoft.com/office/drawing/2014/main" id="{620886AA-0CC9-C3B5-7EE5-2981F5A0C25C}"/>
                  </a:ext>
                </a:extLst>
              </p14:cNvPr>
              <p14:cNvContentPartPr/>
              <p14:nvPr/>
            </p14:nvContentPartPr>
            <p14:xfrm>
              <a:off x="1941999" y="4754411"/>
              <a:ext cx="360" cy="360"/>
            </p14:xfrm>
          </p:contentPart>
        </mc:Choice>
        <mc:Fallback xmlns="">
          <p:pic>
            <p:nvPicPr>
              <p:cNvPr id="88" name="Entrada de lápiz 87">
                <a:extLst>
                  <a:ext uri="{FF2B5EF4-FFF2-40B4-BE49-F238E27FC236}">
                    <a16:creationId xmlns:a16="http://schemas.microsoft.com/office/drawing/2014/main" id="{620886AA-0CC9-C3B5-7EE5-2981F5A0C25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33359" y="47454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89" name="Entrada de lápiz 88">
                <a:extLst>
                  <a:ext uri="{FF2B5EF4-FFF2-40B4-BE49-F238E27FC236}">
                    <a16:creationId xmlns:a16="http://schemas.microsoft.com/office/drawing/2014/main" id="{17F32C65-2A6A-E2C1-1CDA-9CA9AB29FFB1}"/>
                  </a:ext>
                </a:extLst>
              </p14:cNvPr>
              <p14:cNvContentPartPr/>
              <p14:nvPr/>
            </p14:nvContentPartPr>
            <p14:xfrm>
              <a:off x="1957839" y="4706891"/>
              <a:ext cx="360" cy="360"/>
            </p14:xfrm>
          </p:contentPart>
        </mc:Choice>
        <mc:Fallback xmlns="">
          <p:pic>
            <p:nvPicPr>
              <p:cNvPr id="89" name="Entrada de lápiz 88">
                <a:extLst>
                  <a:ext uri="{FF2B5EF4-FFF2-40B4-BE49-F238E27FC236}">
                    <a16:creationId xmlns:a16="http://schemas.microsoft.com/office/drawing/2014/main" id="{17F32C65-2A6A-E2C1-1CDA-9CA9AB29FFB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48839" y="46982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90" name="Entrada de lápiz 89">
                <a:extLst>
                  <a:ext uri="{FF2B5EF4-FFF2-40B4-BE49-F238E27FC236}">
                    <a16:creationId xmlns:a16="http://schemas.microsoft.com/office/drawing/2014/main" id="{505EB785-BD13-4EC6-FBA4-95544F24DFD6}"/>
                  </a:ext>
                </a:extLst>
              </p14:cNvPr>
              <p14:cNvContentPartPr/>
              <p14:nvPr/>
            </p14:nvContentPartPr>
            <p14:xfrm>
              <a:off x="1984479" y="4612931"/>
              <a:ext cx="360" cy="360"/>
            </p14:xfrm>
          </p:contentPart>
        </mc:Choice>
        <mc:Fallback xmlns="">
          <p:pic>
            <p:nvPicPr>
              <p:cNvPr id="90" name="Entrada de lápiz 89">
                <a:extLst>
                  <a:ext uri="{FF2B5EF4-FFF2-40B4-BE49-F238E27FC236}">
                    <a16:creationId xmlns:a16="http://schemas.microsoft.com/office/drawing/2014/main" id="{505EB785-BD13-4EC6-FBA4-95544F24DFD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75839" y="46039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91" name="Entrada de lápiz 90">
                <a:extLst>
                  <a:ext uri="{FF2B5EF4-FFF2-40B4-BE49-F238E27FC236}">
                    <a16:creationId xmlns:a16="http://schemas.microsoft.com/office/drawing/2014/main" id="{53181D60-3070-DBE9-3AE2-10AE684118D5}"/>
                  </a:ext>
                </a:extLst>
              </p14:cNvPr>
              <p14:cNvContentPartPr/>
              <p14:nvPr/>
            </p14:nvContentPartPr>
            <p14:xfrm>
              <a:off x="2039559" y="4554971"/>
              <a:ext cx="360" cy="360"/>
            </p14:xfrm>
          </p:contentPart>
        </mc:Choice>
        <mc:Fallback xmlns="">
          <p:pic>
            <p:nvPicPr>
              <p:cNvPr id="91" name="Entrada de lápiz 90">
                <a:extLst>
                  <a:ext uri="{FF2B5EF4-FFF2-40B4-BE49-F238E27FC236}">
                    <a16:creationId xmlns:a16="http://schemas.microsoft.com/office/drawing/2014/main" id="{53181D60-3070-DBE9-3AE2-10AE684118D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30559" y="45459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92" name="Entrada de lápiz 91">
                <a:extLst>
                  <a:ext uri="{FF2B5EF4-FFF2-40B4-BE49-F238E27FC236}">
                    <a16:creationId xmlns:a16="http://schemas.microsoft.com/office/drawing/2014/main" id="{7C7CC22D-3147-31A2-906E-3F25C6BE2F34}"/>
                  </a:ext>
                </a:extLst>
              </p14:cNvPr>
              <p14:cNvContentPartPr/>
              <p14:nvPr/>
            </p14:nvContentPartPr>
            <p14:xfrm>
              <a:off x="2066919" y="4484771"/>
              <a:ext cx="360" cy="360"/>
            </p14:xfrm>
          </p:contentPart>
        </mc:Choice>
        <mc:Fallback xmlns="">
          <p:pic>
            <p:nvPicPr>
              <p:cNvPr id="92" name="Entrada de lápiz 91">
                <a:extLst>
                  <a:ext uri="{FF2B5EF4-FFF2-40B4-BE49-F238E27FC236}">
                    <a16:creationId xmlns:a16="http://schemas.microsoft.com/office/drawing/2014/main" id="{7C7CC22D-3147-31A2-906E-3F25C6BE2F3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57919" y="44757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93" name="Entrada de lápiz 92">
                <a:extLst>
                  <a:ext uri="{FF2B5EF4-FFF2-40B4-BE49-F238E27FC236}">
                    <a16:creationId xmlns:a16="http://schemas.microsoft.com/office/drawing/2014/main" id="{E8B439F6-35D1-7BB9-9BD7-19272CBAC1E1}"/>
                  </a:ext>
                </a:extLst>
              </p14:cNvPr>
              <p14:cNvContentPartPr/>
              <p14:nvPr/>
            </p14:nvContentPartPr>
            <p14:xfrm>
              <a:off x="2091759" y="4404851"/>
              <a:ext cx="360" cy="360"/>
            </p14:xfrm>
          </p:contentPart>
        </mc:Choice>
        <mc:Fallback xmlns="">
          <p:pic>
            <p:nvPicPr>
              <p:cNvPr id="93" name="Entrada de lápiz 92">
                <a:extLst>
                  <a:ext uri="{FF2B5EF4-FFF2-40B4-BE49-F238E27FC236}">
                    <a16:creationId xmlns:a16="http://schemas.microsoft.com/office/drawing/2014/main" id="{E8B439F6-35D1-7BB9-9BD7-19272CBAC1E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83119" y="43962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94" name="Entrada de lápiz 93">
                <a:extLst>
                  <a:ext uri="{FF2B5EF4-FFF2-40B4-BE49-F238E27FC236}">
                    <a16:creationId xmlns:a16="http://schemas.microsoft.com/office/drawing/2014/main" id="{40155D75-B8AF-CEC4-3A6A-69995799384C}"/>
                  </a:ext>
                </a:extLst>
              </p14:cNvPr>
              <p14:cNvContentPartPr/>
              <p14:nvPr/>
            </p14:nvContentPartPr>
            <p14:xfrm>
              <a:off x="2141439" y="4320971"/>
              <a:ext cx="360" cy="360"/>
            </p14:xfrm>
          </p:contentPart>
        </mc:Choice>
        <mc:Fallback xmlns="">
          <p:pic>
            <p:nvPicPr>
              <p:cNvPr id="94" name="Entrada de lápiz 93">
                <a:extLst>
                  <a:ext uri="{FF2B5EF4-FFF2-40B4-BE49-F238E27FC236}">
                    <a16:creationId xmlns:a16="http://schemas.microsoft.com/office/drawing/2014/main" id="{40155D75-B8AF-CEC4-3A6A-69995799384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32799" y="43123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95" name="Entrada de lápiz 94">
                <a:extLst>
                  <a:ext uri="{FF2B5EF4-FFF2-40B4-BE49-F238E27FC236}">
                    <a16:creationId xmlns:a16="http://schemas.microsoft.com/office/drawing/2014/main" id="{5E1BCEA7-9F3C-A33D-1FD2-E9AE4BEE173A}"/>
                  </a:ext>
                </a:extLst>
              </p14:cNvPr>
              <p14:cNvContentPartPr/>
              <p14:nvPr/>
            </p14:nvContentPartPr>
            <p14:xfrm>
              <a:off x="2192559" y="4229891"/>
              <a:ext cx="360" cy="360"/>
            </p14:xfrm>
          </p:contentPart>
        </mc:Choice>
        <mc:Fallback xmlns="">
          <p:pic>
            <p:nvPicPr>
              <p:cNvPr id="95" name="Entrada de lápiz 94">
                <a:extLst>
                  <a:ext uri="{FF2B5EF4-FFF2-40B4-BE49-F238E27FC236}">
                    <a16:creationId xmlns:a16="http://schemas.microsoft.com/office/drawing/2014/main" id="{5E1BCEA7-9F3C-A33D-1FD2-E9AE4BEE173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83919" y="42208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96" name="Entrada de lápiz 95">
                <a:extLst>
                  <a:ext uri="{FF2B5EF4-FFF2-40B4-BE49-F238E27FC236}">
                    <a16:creationId xmlns:a16="http://schemas.microsoft.com/office/drawing/2014/main" id="{D440E9A6-6DCF-3BF4-1BEC-EE2BB2F0BE3F}"/>
                  </a:ext>
                </a:extLst>
              </p14:cNvPr>
              <p14:cNvContentPartPr/>
              <p14:nvPr/>
            </p14:nvContentPartPr>
            <p14:xfrm>
              <a:off x="2241159" y="4146011"/>
              <a:ext cx="360" cy="360"/>
            </p14:xfrm>
          </p:contentPart>
        </mc:Choice>
        <mc:Fallback xmlns="">
          <p:pic>
            <p:nvPicPr>
              <p:cNvPr id="96" name="Entrada de lápiz 95">
                <a:extLst>
                  <a:ext uri="{FF2B5EF4-FFF2-40B4-BE49-F238E27FC236}">
                    <a16:creationId xmlns:a16="http://schemas.microsoft.com/office/drawing/2014/main" id="{D440E9A6-6DCF-3BF4-1BEC-EE2BB2F0BE3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32159" y="41373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97" name="Entrada de lápiz 96">
                <a:extLst>
                  <a:ext uri="{FF2B5EF4-FFF2-40B4-BE49-F238E27FC236}">
                    <a16:creationId xmlns:a16="http://schemas.microsoft.com/office/drawing/2014/main" id="{6B14A040-22A1-7EE1-CF7C-4C82EC95F600}"/>
                  </a:ext>
                </a:extLst>
              </p14:cNvPr>
              <p14:cNvContentPartPr/>
              <p14:nvPr/>
            </p14:nvContentPartPr>
            <p14:xfrm>
              <a:off x="2264199" y="4062491"/>
              <a:ext cx="360" cy="360"/>
            </p14:xfrm>
          </p:contentPart>
        </mc:Choice>
        <mc:Fallback xmlns="">
          <p:pic>
            <p:nvPicPr>
              <p:cNvPr id="97" name="Entrada de lápiz 96">
                <a:extLst>
                  <a:ext uri="{FF2B5EF4-FFF2-40B4-BE49-F238E27FC236}">
                    <a16:creationId xmlns:a16="http://schemas.microsoft.com/office/drawing/2014/main" id="{6B14A040-22A1-7EE1-CF7C-4C82EC95F60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55199" y="40534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98" name="Entrada de lápiz 97">
                <a:extLst>
                  <a:ext uri="{FF2B5EF4-FFF2-40B4-BE49-F238E27FC236}">
                    <a16:creationId xmlns:a16="http://schemas.microsoft.com/office/drawing/2014/main" id="{4E12ADED-C472-EAAD-A8F5-C151624522E7}"/>
                  </a:ext>
                </a:extLst>
              </p14:cNvPr>
              <p14:cNvContentPartPr/>
              <p14:nvPr/>
            </p14:nvContentPartPr>
            <p14:xfrm>
              <a:off x="2307399" y="3927131"/>
              <a:ext cx="360" cy="360"/>
            </p14:xfrm>
          </p:contentPart>
        </mc:Choice>
        <mc:Fallback xmlns="">
          <p:pic>
            <p:nvPicPr>
              <p:cNvPr id="98" name="Entrada de lápiz 97">
                <a:extLst>
                  <a:ext uri="{FF2B5EF4-FFF2-40B4-BE49-F238E27FC236}">
                    <a16:creationId xmlns:a16="http://schemas.microsoft.com/office/drawing/2014/main" id="{4E12ADED-C472-EAAD-A8F5-C151624522E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98759" y="39184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99" name="Entrada de lápiz 98">
                <a:extLst>
                  <a:ext uri="{FF2B5EF4-FFF2-40B4-BE49-F238E27FC236}">
                    <a16:creationId xmlns:a16="http://schemas.microsoft.com/office/drawing/2014/main" id="{02C69B8A-FCE4-7FA7-A902-7F0E39696C67}"/>
                  </a:ext>
                </a:extLst>
              </p14:cNvPr>
              <p14:cNvContentPartPr/>
              <p14:nvPr/>
            </p14:nvContentPartPr>
            <p14:xfrm>
              <a:off x="2345559" y="3855131"/>
              <a:ext cx="360" cy="360"/>
            </p14:xfrm>
          </p:contentPart>
        </mc:Choice>
        <mc:Fallback xmlns="">
          <p:pic>
            <p:nvPicPr>
              <p:cNvPr id="99" name="Entrada de lápiz 98">
                <a:extLst>
                  <a:ext uri="{FF2B5EF4-FFF2-40B4-BE49-F238E27FC236}">
                    <a16:creationId xmlns:a16="http://schemas.microsoft.com/office/drawing/2014/main" id="{02C69B8A-FCE4-7FA7-A902-7F0E39696C6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36919" y="38461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100" name="Entrada de lápiz 99">
                <a:extLst>
                  <a:ext uri="{FF2B5EF4-FFF2-40B4-BE49-F238E27FC236}">
                    <a16:creationId xmlns:a16="http://schemas.microsoft.com/office/drawing/2014/main" id="{9D63E344-0FE4-8B66-C6D8-058E84277C35}"/>
                  </a:ext>
                </a:extLst>
              </p14:cNvPr>
              <p14:cNvContentPartPr/>
              <p14:nvPr/>
            </p14:nvContentPartPr>
            <p14:xfrm>
              <a:off x="2422599" y="3801851"/>
              <a:ext cx="360" cy="360"/>
            </p14:xfrm>
          </p:contentPart>
        </mc:Choice>
        <mc:Fallback xmlns="">
          <p:pic>
            <p:nvPicPr>
              <p:cNvPr id="100" name="Entrada de lápiz 99">
                <a:extLst>
                  <a:ext uri="{FF2B5EF4-FFF2-40B4-BE49-F238E27FC236}">
                    <a16:creationId xmlns:a16="http://schemas.microsoft.com/office/drawing/2014/main" id="{9D63E344-0FE4-8B66-C6D8-058E84277C3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13599" y="37928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101" name="Entrada de lápiz 100">
                <a:extLst>
                  <a:ext uri="{FF2B5EF4-FFF2-40B4-BE49-F238E27FC236}">
                    <a16:creationId xmlns:a16="http://schemas.microsoft.com/office/drawing/2014/main" id="{914D5818-EF12-3509-A280-487288FE83D6}"/>
                  </a:ext>
                </a:extLst>
              </p14:cNvPr>
              <p14:cNvContentPartPr/>
              <p14:nvPr/>
            </p14:nvContentPartPr>
            <p14:xfrm>
              <a:off x="2468319" y="3741371"/>
              <a:ext cx="360" cy="360"/>
            </p14:xfrm>
          </p:contentPart>
        </mc:Choice>
        <mc:Fallback xmlns="">
          <p:pic>
            <p:nvPicPr>
              <p:cNvPr id="101" name="Entrada de lápiz 100">
                <a:extLst>
                  <a:ext uri="{FF2B5EF4-FFF2-40B4-BE49-F238E27FC236}">
                    <a16:creationId xmlns:a16="http://schemas.microsoft.com/office/drawing/2014/main" id="{914D5818-EF12-3509-A280-487288FE83D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59319" y="37323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102" name="Entrada de lápiz 101">
                <a:extLst>
                  <a:ext uri="{FF2B5EF4-FFF2-40B4-BE49-F238E27FC236}">
                    <a16:creationId xmlns:a16="http://schemas.microsoft.com/office/drawing/2014/main" id="{5A2C6999-7ABD-2644-38B3-18F6C01F1387}"/>
                  </a:ext>
                </a:extLst>
              </p14:cNvPr>
              <p14:cNvContentPartPr/>
              <p14:nvPr/>
            </p14:nvContentPartPr>
            <p14:xfrm>
              <a:off x="2522679" y="3651371"/>
              <a:ext cx="360" cy="360"/>
            </p14:xfrm>
          </p:contentPart>
        </mc:Choice>
        <mc:Fallback xmlns="">
          <p:pic>
            <p:nvPicPr>
              <p:cNvPr id="102" name="Entrada de lápiz 101">
                <a:extLst>
                  <a:ext uri="{FF2B5EF4-FFF2-40B4-BE49-F238E27FC236}">
                    <a16:creationId xmlns:a16="http://schemas.microsoft.com/office/drawing/2014/main" id="{5A2C6999-7ABD-2644-38B3-18F6C01F138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14039" y="36427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103" name="Entrada de lápiz 102">
                <a:extLst>
                  <a:ext uri="{FF2B5EF4-FFF2-40B4-BE49-F238E27FC236}">
                    <a16:creationId xmlns:a16="http://schemas.microsoft.com/office/drawing/2014/main" id="{85EC35E7-466D-8659-80E6-F5A2F891A91D}"/>
                  </a:ext>
                </a:extLst>
              </p14:cNvPr>
              <p14:cNvContentPartPr/>
              <p14:nvPr/>
            </p14:nvContentPartPr>
            <p14:xfrm>
              <a:off x="2567319" y="3573251"/>
              <a:ext cx="360" cy="360"/>
            </p14:xfrm>
          </p:contentPart>
        </mc:Choice>
        <mc:Fallback xmlns="">
          <p:pic>
            <p:nvPicPr>
              <p:cNvPr id="103" name="Entrada de lápiz 102">
                <a:extLst>
                  <a:ext uri="{FF2B5EF4-FFF2-40B4-BE49-F238E27FC236}">
                    <a16:creationId xmlns:a16="http://schemas.microsoft.com/office/drawing/2014/main" id="{85EC35E7-466D-8659-80E6-F5A2F891A91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58679" y="35642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104" name="Entrada de lápiz 103">
                <a:extLst>
                  <a:ext uri="{FF2B5EF4-FFF2-40B4-BE49-F238E27FC236}">
                    <a16:creationId xmlns:a16="http://schemas.microsoft.com/office/drawing/2014/main" id="{79CD624E-759E-5251-B3F9-5CEFC1281352}"/>
                  </a:ext>
                </a:extLst>
              </p14:cNvPr>
              <p14:cNvContentPartPr/>
              <p14:nvPr/>
            </p14:nvContentPartPr>
            <p14:xfrm>
              <a:off x="2652999" y="3549131"/>
              <a:ext cx="360" cy="360"/>
            </p14:xfrm>
          </p:contentPart>
        </mc:Choice>
        <mc:Fallback xmlns="">
          <p:pic>
            <p:nvPicPr>
              <p:cNvPr id="104" name="Entrada de lápiz 103">
                <a:extLst>
                  <a:ext uri="{FF2B5EF4-FFF2-40B4-BE49-F238E27FC236}">
                    <a16:creationId xmlns:a16="http://schemas.microsoft.com/office/drawing/2014/main" id="{79CD624E-759E-5251-B3F9-5CEFC128135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44359" y="35401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4">
            <p14:nvContentPartPr>
              <p14:cNvPr id="105" name="Entrada de lápiz 104">
                <a:extLst>
                  <a:ext uri="{FF2B5EF4-FFF2-40B4-BE49-F238E27FC236}">
                    <a16:creationId xmlns:a16="http://schemas.microsoft.com/office/drawing/2014/main" id="{F4C21429-677C-E078-8945-3BF16C4D5B83}"/>
                  </a:ext>
                </a:extLst>
              </p14:cNvPr>
              <p14:cNvContentPartPr/>
              <p14:nvPr/>
            </p14:nvContentPartPr>
            <p14:xfrm>
              <a:off x="2737959" y="3530051"/>
              <a:ext cx="360" cy="360"/>
            </p14:xfrm>
          </p:contentPart>
        </mc:Choice>
        <mc:Fallback xmlns="">
          <p:pic>
            <p:nvPicPr>
              <p:cNvPr id="105" name="Entrada de lápiz 104">
                <a:extLst>
                  <a:ext uri="{FF2B5EF4-FFF2-40B4-BE49-F238E27FC236}">
                    <a16:creationId xmlns:a16="http://schemas.microsoft.com/office/drawing/2014/main" id="{F4C21429-677C-E078-8945-3BF16C4D5B8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28959" y="352105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106" name="Entrada de lápiz 105">
                <a:extLst>
                  <a:ext uri="{FF2B5EF4-FFF2-40B4-BE49-F238E27FC236}">
                    <a16:creationId xmlns:a16="http://schemas.microsoft.com/office/drawing/2014/main" id="{390DDF03-FF03-647B-3AA4-C87950E92587}"/>
                  </a:ext>
                </a:extLst>
              </p14:cNvPr>
              <p14:cNvContentPartPr/>
              <p14:nvPr/>
            </p14:nvContentPartPr>
            <p14:xfrm>
              <a:off x="2813199" y="3512771"/>
              <a:ext cx="360" cy="360"/>
            </p14:xfrm>
          </p:contentPart>
        </mc:Choice>
        <mc:Fallback xmlns="">
          <p:pic>
            <p:nvPicPr>
              <p:cNvPr id="106" name="Entrada de lápiz 105">
                <a:extLst>
                  <a:ext uri="{FF2B5EF4-FFF2-40B4-BE49-F238E27FC236}">
                    <a16:creationId xmlns:a16="http://schemas.microsoft.com/office/drawing/2014/main" id="{390DDF03-FF03-647B-3AA4-C87950E9258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04559" y="3503771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CuadroTexto 4">
            <a:extLst>
              <a:ext uri="{FF2B5EF4-FFF2-40B4-BE49-F238E27FC236}">
                <a16:creationId xmlns:a16="http://schemas.microsoft.com/office/drawing/2014/main" id="{4DD3FB72-B3E1-5F22-3494-D3772DCBB507}"/>
              </a:ext>
            </a:extLst>
          </p:cNvPr>
          <p:cNvSpPr txBox="1"/>
          <p:nvPr/>
        </p:nvSpPr>
        <p:spPr>
          <a:xfrm>
            <a:off x="0" y="6517490"/>
            <a:ext cx="1118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Thakker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S, </a:t>
            </a:r>
            <a:r>
              <a:rPr lang="en-US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Jaguan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D, Belzberg M, Gulati N, Campbell JR, </a:t>
            </a:r>
            <a:r>
              <a:rPr lang="en-US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DeClerck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BK, et al. Acral Lentiginous Melanoma. Part I. Epidemiology, Etiology, Clinical Presentation, and Diagnosis. J Am </a:t>
            </a:r>
            <a:r>
              <a:rPr lang="en-US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Acad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Dermatol. 2025 Jan 8; </a:t>
            </a:r>
            <a:endParaRPr lang="es-ES" sz="1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720210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7942BB51-B395-CADE-84B8-20F7CAEA6D01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PLAN DE ACTUACIÓN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9C4FDF8-7055-4715-1ABB-6FE9BFA3E189}"/>
              </a:ext>
            </a:extLst>
          </p:cNvPr>
          <p:cNvSpPr txBox="1"/>
          <p:nvPr/>
        </p:nvSpPr>
        <p:spPr>
          <a:xfrm>
            <a:off x="191344" y="980728"/>
            <a:ext cx="59046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Symbol" pitchFamily="2" charset="2"/>
              <a:buChar char="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Evaluación de extensión</a:t>
            </a: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TC toracoabdominal </a:t>
            </a: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PET-CT</a:t>
            </a: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si sospecha de metástasis</a:t>
            </a:r>
          </a:p>
          <a:p>
            <a:pPr marL="800100" lvl="1" indent="-342900" algn="just">
              <a:buFont typeface="Symbol" pitchFamily="2" charset="2"/>
              <a:buChar char=""/>
            </a:pPr>
            <a:endParaRPr lang="es-ES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alto riesgo, es </a:t>
            </a: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obligatorio descartar diseminación </a:t>
            </a: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antes del tratamiento definitivo</a:t>
            </a:r>
            <a:endParaRPr lang="es-ES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itchFamily="2" charset="2"/>
              <a:buChar char=""/>
            </a:pPr>
            <a:endParaRPr lang="es-ES" sz="1800" b="1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418E0C0-F6FB-5D66-90CB-147A9EDD98C1}"/>
              </a:ext>
            </a:extLst>
          </p:cNvPr>
          <p:cNvSpPr txBox="1"/>
          <p:nvPr/>
        </p:nvSpPr>
        <p:spPr>
          <a:xfrm>
            <a:off x="5999312" y="980728"/>
            <a:ext cx="5904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Symbol" pitchFamily="2" charset="2"/>
              <a:buChar char=""/>
            </a:pP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Manejo adyuvante</a:t>
            </a: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ganglio centinela positivo o factores de alto riesgo (</a:t>
            </a:r>
            <a:r>
              <a:rPr lang="es-ES" b="1" kern="1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Breslow</a:t>
            </a: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&gt;2 mm, ulceración</a:t>
            </a: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800100" lvl="1" indent="-342900" algn="just">
              <a:buFont typeface="Symbol" pitchFamily="2" charset="2"/>
              <a:buChar char=""/>
            </a:pPr>
            <a:endParaRPr lang="es-ES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Uso </a:t>
            </a: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inmunoterapia (inhibidores de </a:t>
            </a:r>
            <a:r>
              <a:rPr lang="es-ES" b="1" kern="1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checkpoint</a:t>
            </a: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s-ES" b="1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itchFamily="2" charset="2"/>
              <a:buChar char=""/>
            </a:pPr>
            <a:endParaRPr lang="es-ES" sz="1800" b="1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 descr="Un conjunto de imágenes de una persona&#10;&#10;Descripción generada automáticamente con confianza media">
            <a:extLst>
              <a:ext uri="{FF2B5EF4-FFF2-40B4-BE49-F238E27FC236}">
                <a16:creationId xmlns:a16="http://schemas.microsoft.com/office/drawing/2014/main" id="{841A1338-F23A-A587-1757-97BCB20491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64" y="3012053"/>
            <a:ext cx="5534748" cy="3181852"/>
          </a:xfrm>
          <a:prstGeom prst="rect">
            <a:avLst/>
          </a:prstGeom>
        </p:spPr>
      </p:pic>
      <p:pic>
        <p:nvPicPr>
          <p:cNvPr id="8" name="Imagen 7" descr="Diagrama&#10;&#10;Descripción generada automáticamente">
            <a:extLst>
              <a:ext uri="{FF2B5EF4-FFF2-40B4-BE49-F238E27FC236}">
                <a16:creationId xmlns:a16="http://schemas.microsoft.com/office/drawing/2014/main" id="{9ABA0F40-EE90-94F3-F26B-2CA57801DB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372"/>
          <a:stretch/>
        </p:blipFill>
        <p:spPr>
          <a:xfrm>
            <a:off x="6758884" y="2803915"/>
            <a:ext cx="4968552" cy="338999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632A8A9-CA77-B5CD-B04D-4B50FF648BD0}"/>
              </a:ext>
            </a:extLst>
          </p:cNvPr>
          <p:cNvSpPr txBox="1"/>
          <p:nvPr/>
        </p:nvSpPr>
        <p:spPr>
          <a:xfrm>
            <a:off x="0" y="6517490"/>
            <a:ext cx="1118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Thakker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S, </a:t>
            </a:r>
            <a:r>
              <a:rPr lang="en-US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Jaguan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D, Belzberg M, Gulati N, Campbell JR, </a:t>
            </a:r>
            <a:r>
              <a:rPr lang="en-US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DeClerck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BK, et al. Acral Lentiginous Melanoma. Part I. Epidemiology, Etiology, Clinical Presentation, and Diagnosis. J Am </a:t>
            </a:r>
            <a:r>
              <a:rPr lang="en-US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Acad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Dermatol. 2025 Jan 8; </a:t>
            </a:r>
            <a:endParaRPr lang="es-ES" sz="1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4353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51F2399A-BA10-D3FD-22BA-DDC8C795FEA5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MARCO TEÓRICO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65596F3-F3CB-2B1D-D002-3D6D2FC0D8AC}"/>
              </a:ext>
            </a:extLst>
          </p:cNvPr>
          <p:cNvSpPr txBox="1"/>
          <p:nvPr/>
        </p:nvSpPr>
        <p:spPr>
          <a:xfrm flipH="1">
            <a:off x="191344" y="764704"/>
            <a:ext cx="60486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latin typeface="Candara" panose="020E0502030303020204" pitchFamily="34" charset="0"/>
              </a:rPr>
              <a:t>Las </a:t>
            </a:r>
            <a:r>
              <a:rPr lang="es-ES" b="1" dirty="0">
                <a:latin typeface="Candara" panose="020E0502030303020204" pitchFamily="34" charset="0"/>
              </a:rPr>
              <a:t>neoplasias cutáneas</a:t>
            </a:r>
            <a:r>
              <a:rPr lang="es-ES" dirty="0">
                <a:latin typeface="Candara" panose="020E0502030303020204" pitchFamily="34" charset="0"/>
              </a:rPr>
              <a:t> pueden </a:t>
            </a:r>
            <a:r>
              <a:rPr lang="es-ES" b="1" dirty="0">
                <a:latin typeface="Candara" panose="020E0502030303020204" pitchFamily="34" charset="0"/>
              </a:rPr>
              <a:t>simular</a:t>
            </a:r>
            <a:r>
              <a:rPr lang="es-ES" dirty="0">
                <a:latin typeface="Candara" panose="020E0502030303020204" pitchFamily="34" charset="0"/>
              </a:rPr>
              <a:t> </a:t>
            </a:r>
            <a:r>
              <a:rPr lang="es-ES" b="1" dirty="0">
                <a:latin typeface="Candara" panose="020E0502030303020204" pitchFamily="34" charset="0"/>
              </a:rPr>
              <a:t>heridas benignas</a:t>
            </a:r>
          </a:p>
          <a:p>
            <a:pPr algn="just"/>
            <a:endParaRPr lang="es-ES" dirty="0"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latin typeface="Candara" panose="020E0502030303020204" pitchFamily="34" charset="0"/>
              </a:rPr>
              <a:t>La úlcera de pie diabético (</a:t>
            </a:r>
            <a:r>
              <a:rPr lang="es-ES" b="1" dirty="0">
                <a:latin typeface="Candara" panose="020E0502030303020204" pitchFamily="34" charset="0"/>
              </a:rPr>
              <a:t>UPD</a:t>
            </a:r>
            <a:r>
              <a:rPr lang="es-ES" dirty="0">
                <a:latin typeface="Candara" panose="020E0502030303020204" pitchFamily="34" charset="0"/>
              </a:rPr>
              <a:t>) es una </a:t>
            </a:r>
            <a:r>
              <a:rPr lang="es-ES" b="1" dirty="0">
                <a:latin typeface="Candara" panose="020E0502030303020204" pitchFamily="34" charset="0"/>
              </a:rPr>
              <a:t>complicación</a:t>
            </a:r>
            <a:r>
              <a:rPr lang="es-ES" dirty="0">
                <a:latin typeface="Candara" panose="020E0502030303020204" pitchFamily="34" charset="0"/>
              </a:rPr>
              <a:t> frecuente de </a:t>
            </a:r>
            <a:r>
              <a:rPr lang="es-ES" b="1" dirty="0">
                <a:latin typeface="Candara" panose="020E0502030303020204" pitchFamily="34" charset="0"/>
              </a:rPr>
              <a:t>la Diabetes </a:t>
            </a:r>
            <a:r>
              <a:rPr lang="es-ES" b="1" i="1" dirty="0">
                <a:latin typeface="Candara" panose="020E0502030303020204" pitchFamily="34" charset="0"/>
              </a:rPr>
              <a:t>mellitus</a:t>
            </a:r>
            <a:r>
              <a:rPr lang="es-ES" dirty="0">
                <a:latin typeface="Candara" panose="020E0502030303020204" pitchFamily="34" charset="0"/>
              </a:rPr>
              <a:t>, con </a:t>
            </a:r>
            <a:r>
              <a:rPr lang="es-ES" b="1" dirty="0">
                <a:latin typeface="Candara" panose="020E0502030303020204" pitchFamily="34" charset="0"/>
              </a:rPr>
              <a:t>alta morbilidad </a:t>
            </a:r>
            <a:r>
              <a:rPr lang="es-ES" dirty="0">
                <a:latin typeface="Candara" panose="020E0502030303020204" pitchFamily="34" charset="0"/>
              </a:rPr>
              <a:t>y </a:t>
            </a:r>
            <a:r>
              <a:rPr lang="es-ES" b="1" dirty="0">
                <a:latin typeface="Candara" panose="020E0502030303020204" pitchFamily="34" charset="0"/>
              </a:rPr>
              <a:t>deterioro</a:t>
            </a:r>
            <a:r>
              <a:rPr lang="es-ES" dirty="0">
                <a:latin typeface="Candara" panose="020E0502030303020204" pitchFamily="34" charset="0"/>
              </a:rPr>
              <a:t> de la </a:t>
            </a:r>
            <a:r>
              <a:rPr lang="es-ES" b="1" dirty="0">
                <a:latin typeface="Candara" panose="020E0502030303020204" pitchFamily="34" charset="0"/>
              </a:rPr>
              <a:t>calidad de vida. </a:t>
            </a:r>
          </a:p>
          <a:p>
            <a:pPr algn="just"/>
            <a:endParaRPr lang="es-ES" dirty="0"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dirty="0">
                <a:latin typeface="Candara" panose="020E0502030303020204" pitchFamily="34" charset="0"/>
              </a:rPr>
              <a:t>Diferenciar</a:t>
            </a:r>
            <a:r>
              <a:rPr lang="es-ES" dirty="0">
                <a:latin typeface="Candara" panose="020E0502030303020204" pitchFamily="34" charset="0"/>
              </a:rPr>
              <a:t> entre úlceras crónicas y procesos malignos </a:t>
            </a:r>
            <a:r>
              <a:rPr lang="es-ES" b="1" dirty="0">
                <a:latin typeface="Candara" panose="020E0502030303020204" pitchFamily="34" charset="0"/>
              </a:rPr>
              <a:t>es complejo: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dirty="0">
                <a:latin typeface="Candara" panose="020E0502030303020204" pitchFamily="34" charset="0"/>
              </a:rPr>
              <a:t>⚠️ </a:t>
            </a:r>
            <a:r>
              <a:rPr lang="es-ES" b="1" dirty="0">
                <a:latin typeface="Candara" panose="020E0502030303020204" pitchFamily="34" charset="0"/>
              </a:rPr>
              <a:t>Neoplasias pueden presentarse como UPD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dirty="0">
                <a:latin typeface="Candara" panose="020E0502030303020204" pitchFamily="34" charset="0"/>
              </a:rPr>
              <a:t>➡️ </a:t>
            </a:r>
            <a:r>
              <a:rPr lang="es-ES" b="1" dirty="0">
                <a:latin typeface="Candara" panose="020E0502030303020204" pitchFamily="34" charset="0"/>
              </a:rPr>
              <a:t>Úlceras pueden evolucionar </a:t>
            </a:r>
            <a:r>
              <a:rPr lang="es-ES" dirty="0">
                <a:latin typeface="Candara" panose="020E0502030303020204" pitchFamily="34" charset="0"/>
              </a:rPr>
              <a:t>hacia malignidad</a:t>
            </a:r>
          </a:p>
          <a:p>
            <a:pPr lvl="1" algn="just"/>
            <a:endParaRPr lang="es-ES" dirty="0"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latin typeface="Candara" panose="020E0502030303020204" pitchFamily="34" charset="0"/>
              </a:rPr>
              <a:t>El </a:t>
            </a:r>
            <a:r>
              <a:rPr lang="es-ES" b="1" dirty="0">
                <a:latin typeface="Candara" panose="020E0502030303020204" pitchFamily="34" charset="0"/>
              </a:rPr>
              <a:t>melanoma acral </a:t>
            </a:r>
            <a:r>
              <a:rPr lang="es-ES" dirty="0">
                <a:latin typeface="Candara" panose="020E0502030303020204" pitchFamily="34" charset="0"/>
              </a:rPr>
              <a:t>suele </a:t>
            </a:r>
            <a:r>
              <a:rPr lang="es-ES" b="1" dirty="0">
                <a:latin typeface="Candara" panose="020E0502030303020204" pitchFamily="34" charset="0"/>
              </a:rPr>
              <a:t>diagnosticarse erróneamente </a:t>
            </a:r>
            <a:r>
              <a:rPr lang="es-ES" dirty="0">
                <a:latin typeface="Candara" panose="020E0502030303020204" pitchFamily="34" charset="0"/>
              </a:rPr>
              <a:t>(30% de casos, </a:t>
            </a:r>
            <a:r>
              <a:rPr lang="es-ES" dirty="0" err="1">
                <a:latin typeface="Candara" panose="020E0502030303020204" pitchFamily="34" charset="0"/>
              </a:rPr>
              <a:t>Sondermann</a:t>
            </a:r>
            <a:r>
              <a:rPr lang="es-ES" dirty="0">
                <a:latin typeface="Candara" panose="020E0502030303020204" pitchFamily="34" charset="0"/>
              </a:rPr>
              <a:t> et al.)</a:t>
            </a:r>
          </a:p>
          <a:p>
            <a:pPr algn="just"/>
            <a:endParaRPr lang="es-ES" dirty="0"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dirty="0">
                <a:latin typeface="Candara" panose="020E0502030303020204" pitchFamily="34" charset="0"/>
              </a:rPr>
              <a:t>Diagnósticos incorrectos </a:t>
            </a:r>
            <a:r>
              <a:rPr lang="es-ES" dirty="0">
                <a:latin typeface="Candara" panose="020E0502030303020204" pitchFamily="34" charset="0"/>
              </a:rPr>
              <a:t>y </a:t>
            </a:r>
            <a:r>
              <a:rPr lang="es-ES" b="1" dirty="0">
                <a:latin typeface="Candara" panose="020E0502030303020204" pitchFamily="34" charset="0"/>
              </a:rPr>
              <a:t>retrasos empeoran el pronóstico</a:t>
            </a:r>
          </a:p>
          <a:p>
            <a:pPr algn="just"/>
            <a:endParaRPr lang="es-ES" dirty="0"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dirty="0">
                <a:latin typeface="Candara" panose="020E0502030303020204" pitchFamily="34" charset="0"/>
              </a:rPr>
              <a:t>Uso de factores de crecimiento </a:t>
            </a:r>
            <a:r>
              <a:rPr lang="es-ES" dirty="0">
                <a:latin typeface="Candara" panose="020E0502030303020204" pitchFamily="34" charset="0"/>
              </a:rPr>
              <a:t>en UPD </a:t>
            </a:r>
            <a:r>
              <a:rPr lang="es-ES" b="1" dirty="0">
                <a:latin typeface="Candara" panose="020E0502030303020204" pitchFamily="34" charset="0"/>
              </a:rPr>
              <a:t>contraindicado</a:t>
            </a:r>
            <a:r>
              <a:rPr lang="es-ES" dirty="0">
                <a:latin typeface="Candara" panose="020E0502030303020204" pitchFamily="34" charset="0"/>
              </a:rPr>
              <a:t> </a:t>
            </a:r>
            <a:r>
              <a:rPr lang="es-ES" b="1" dirty="0">
                <a:latin typeface="Candara" panose="020E0502030303020204" pitchFamily="34" charset="0"/>
              </a:rPr>
              <a:t>si</a:t>
            </a:r>
            <a:r>
              <a:rPr lang="es-ES" dirty="0">
                <a:latin typeface="Candara" panose="020E0502030303020204" pitchFamily="34" charset="0"/>
              </a:rPr>
              <a:t> existe </a:t>
            </a:r>
            <a:r>
              <a:rPr lang="es-ES" b="1" dirty="0">
                <a:latin typeface="Candara" panose="020E0502030303020204" pitchFamily="34" charset="0"/>
              </a:rPr>
              <a:t>neoplasia</a:t>
            </a:r>
            <a:r>
              <a:rPr lang="es-ES" dirty="0">
                <a:latin typeface="Candara" panose="020E0502030303020204" pitchFamily="34" charset="0"/>
              </a:rPr>
              <a:t>.</a:t>
            </a:r>
          </a:p>
        </p:txBody>
      </p:sp>
      <p:pic>
        <p:nvPicPr>
          <p:cNvPr id="4" name="Imagen 3" descr="Imagen que contiene interior, alimentos, comida, cerca&#10;&#10;Descripción generada automáticamente">
            <a:extLst>
              <a:ext uri="{FF2B5EF4-FFF2-40B4-BE49-F238E27FC236}">
                <a16:creationId xmlns:a16="http://schemas.microsoft.com/office/drawing/2014/main" id="{8AF0BAB4-49B9-363F-0ECC-41B37A6837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112" y="913134"/>
            <a:ext cx="2592288" cy="2697431"/>
          </a:xfrm>
          <a:prstGeom prst="rect">
            <a:avLst/>
          </a:prstGeom>
        </p:spPr>
      </p:pic>
      <p:pic>
        <p:nvPicPr>
          <p:cNvPr id="6" name="Imagen 5" descr="Mano sosteniendo una dona en la mano&#10;&#10;Descripción generada automáticamente con confianza media">
            <a:extLst>
              <a:ext uri="{FF2B5EF4-FFF2-40B4-BE49-F238E27FC236}">
                <a16:creationId xmlns:a16="http://schemas.microsoft.com/office/drawing/2014/main" id="{DA95D53C-F22E-A53C-014C-2A16793E21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176" y="3789040"/>
            <a:ext cx="3456384" cy="2493700"/>
          </a:xfrm>
          <a:prstGeom prst="rect">
            <a:avLst/>
          </a:prstGeom>
        </p:spPr>
      </p:pic>
      <p:pic>
        <p:nvPicPr>
          <p:cNvPr id="8" name="Imagen 7" descr="Imagen que contiene tabla, cerca, flor, grupo&#10;&#10;Descripción generada automáticamente">
            <a:extLst>
              <a:ext uri="{FF2B5EF4-FFF2-40B4-BE49-F238E27FC236}">
                <a16:creationId xmlns:a16="http://schemas.microsoft.com/office/drawing/2014/main" id="{77B7D214-8132-86A0-75BB-3D79447BAB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05584" y="1400663"/>
            <a:ext cx="2722560" cy="174750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0E67D411-85A8-847F-1C30-EA1D078317B1}"/>
              </a:ext>
            </a:extLst>
          </p:cNvPr>
          <p:cNvSpPr txBox="1"/>
          <p:nvPr/>
        </p:nvSpPr>
        <p:spPr>
          <a:xfrm>
            <a:off x="-21381" y="6505099"/>
            <a:ext cx="12213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Lyundup</a:t>
            </a:r>
            <a:r>
              <a:rPr lang="es-ES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V., </a:t>
            </a:r>
            <a:r>
              <a:rPr lang="es-ES" sz="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Balyasin</a:t>
            </a:r>
            <a:r>
              <a:rPr lang="es-ES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 V., </a:t>
            </a:r>
            <a:r>
              <a:rPr lang="es-ES" sz="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Maksimova</a:t>
            </a:r>
            <a:r>
              <a:rPr lang="es-ES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N V., </a:t>
            </a:r>
            <a:r>
              <a:rPr lang="es-ES" sz="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Kovina</a:t>
            </a:r>
            <a:r>
              <a:rPr lang="es-ES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 V., </a:t>
            </a:r>
            <a:r>
              <a:rPr lang="es-ES" sz="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Krasheninnikov</a:t>
            </a:r>
            <a:r>
              <a:rPr lang="es-ES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ME, </a:t>
            </a:r>
            <a:r>
              <a:rPr lang="es-ES" sz="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Dyuzheva</a:t>
            </a:r>
            <a:r>
              <a:rPr lang="es-ES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TG, et al. </a:t>
            </a:r>
            <a:r>
              <a:rPr lang="en-US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Misdiagnosis of diabetic foot ulcer in patients with undiagnosed skin malignancies. Int Wound J. 2022 May 29;19(4):871–87. Soon SL, Solomon AR, Papadopoulos D, Murray DR, McAlpine B, Washington C V. Acral lentiginous melanoma mimicking benign disease: The Emory experience. J Am </a:t>
            </a:r>
            <a:r>
              <a:rPr lang="en-US" sz="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Acad</a:t>
            </a:r>
            <a:r>
              <a:rPr lang="en-US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Dermatol. 2003 Feb;48(2):183–8.   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3019073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Molnlycke Helth Exufiber Apósito 5x10cm 16uds">
            <a:extLst>
              <a:ext uri="{FF2B5EF4-FFF2-40B4-BE49-F238E27FC236}">
                <a16:creationId xmlns:a16="http://schemas.microsoft.com/office/drawing/2014/main" id="{37BC003C-E99D-BB45-6911-C2B2E4A452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0" t="14300" r="13901" b="18500"/>
          <a:stretch/>
        </p:blipFill>
        <p:spPr bwMode="auto">
          <a:xfrm>
            <a:off x="593280" y="2366950"/>
            <a:ext cx="2550392" cy="242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carpe ortopediche Podartis mod. TERAHEEL post operatoria PO400 - Size XL">
            <a:extLst>
              <a:ext uri="{FF2B5EF4-FFF2-40B4-BE49-F238E27FC236}">
                <a16:creationId xmlns:a16="http://schemas.microsoft.com/office/drawing/2014/main" id="{8AD01DE0-5567-6752-FC9B-E15387C712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0" y="3574567"/>
            <a:ext cx="4314393" cy="260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0B86AD76-35DE-BD69-EE93-C212FCE8EEB8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PLAN DE ACTUACIÓN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735EB75-417F-0FA4-13AD-3FE916716F8C}"/>
              </a:ext>
            </a:extLst>
          </p:cNvPr>
          <p:cNvSpPr txBox="1"/>
          <p:nvPr/>
        </p:nvSpPr>
        <p:spPr>
          <a:xfrm>
            <a:off x="191344" y="980728"/>
            <a:ext cx="59046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Symbol" pitchFamily="2" charset="2"/>
              <a:buChar char=""/>
            </a:pP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s-ES" b="1" kern="10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Cuidados </a:t>
            </a: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locales y funcionales</a:t>
            </a: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Protección del talón </a:t>
            </a: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descarga de presión</a:t>
            </a:r>
          </a:p>
          <a:p>
            <a:pPr marL="800100" lvl="1" indent="-342900" algn="just">
              <a:buFont typeface="Symbol" pitchFamily="2" charset="2"/>
              <a:buChar char=""/>
            </a:pPr>
            <a:endParaRPr lang="es-ES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Symbol" pitchFamily="2" charset="2"/>
              <a:buChar char=""/>
            </a:pPr>
            <a:r>
              <a:rPr lang="es-ES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Control de la </a:t>
            </a: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UPD</a:t>
            </a:r>
            <a:endParaRPr lang="es-ES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itchFamily="2" charset="2"/>
              <a:buChar char=""/>
            </a:pPr>
            <a:endParaRPr lang="es-ES" sz="1800" b="1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12ABDB1-DDF5-DBA0-E35E-00A9B612639E}"/>
              </a:ext>
            </a:extLst>
          </p:cNvPr>
          <p:cNvSpPr txBox="1"/>
          <p:nvPr/>
        </p:nvSpPr>
        <p:spPr>
          <a:xfrm>
            <a:off x="5997143" y="980728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Symbol" pitchFamily="2" charset="2"/>
              <a:buChar char=""/>
            </a:pPr>
            <a:r>
              <a:rPr lang="es-ES" b="1" kern="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Seguimiento estrecho</a:t>
            </a:r>
          </a:p>
        </p:txBody>
      </p:sp>
      <p:pic>
        <p:nvPicPr>
          <p:cNvPr id="6" name="Imagen 5" descr="Texto&#10;&#10;Descripción generada automáticamente">
            <a:extLst>
              <a:ext uri="{FF2B5EF4-FFF2-40B4-BE49-F238E27FC236}">
                <a16:creationId xmlns:a16="http://schemas.microsoft.com/office/drawing/2014/main" id="{1466BB87-E871-39B7-ACF4-54CFBB30A9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778" y="1738019"/>
            <a:ext cx="5637386" cy="273990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AA660857-A245-2312-39E3-B952A4B7471F}"/>
              </a:ext>
            </a:extLst>
          </p:cNvPr>
          <p:cNvSpPr txBox="1"/>
          <p:nvPr/>
        </p:nvSpPr>
        <p:spPr>
          <a:xfrm>
            <a:off x="0" y="6517490"/>
            <a:ext cx="1118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Thakker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S, </a:t>
            </a:r>
            <a:r>
              <a:rPr lang="en-US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Jaguan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D, Belzberg M, Gulati N, Campbell JR, </a:t>
            </a:r>
            <a:r>
              <a:rPr lang="en-US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DeClerck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BK, et al. Acral Lentiginous Melanoma. Part I. Epidemiology, Etiology, Clinical Presentation, and Diagnosis. J Am </a:t>
            </a:r>
            <a:r>
              <a:rPr lang="en-US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Acad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Dermatol. 2025 Jan 8; </a:t>
            </a:r>
            <a:endParaRPr lang="es-ES" sz="1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501014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9CBD55F-7C24-4C04-B474-0607EFF3043E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CONCLUSIONES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5E45ACF-D080-1EBA-0D06-ADD7151025AB}"/>
              </a:ext>
            </a:extLst>
          </p:cNvPr>
          <p:cNvSpPr txBox="1"/>
          <p:nvPr/>
        </p:nvSpPr>
        <p:spPr>
          <a:xfrm>
            <a:off x="191344" y="980728"/>
            <a:ext cx="117126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Presentación atípica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el melanoma acral </a:t>
            </a:r>
            <a:r>
              <a:rPr lang="es-ES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lentiginoso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puede simular úlceras de pie diabético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retrasando el diagnóstico y 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empeorar el pronóstico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del paciente</a:t>
            </a:r>
          </a:p>
          <a:p>
            <a:pPr marL="342900" lvl="0" indent="-342900" algn="just">
              <a:buFont typeface="+mj-lt"/>
              <a:buAutoNum type="arabicPeriod"/>
            </a:pPr>
            <a:endParaRPr lang="es-ES" kern="1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Importancia de la biopsia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úlceras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crónicas 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cicatrizantes 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requieren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evaluación histopatológica 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descartar malignidad </a:t>
            </a:r>
          </a:p>
          <a:p>
            <a:pPr marL="342900" lvl="0" indent="-342900" algn="just">
              <a:buFont typeface="+mj-lt"/>
              <a:buAutoNum type="arabicPeriod"/>
            </a:pPr>
            <a:endParaRPr lang="es-ES" kern="1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Hallazgos clave: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melanoma acral </a:t>
            </a:r>
            <a:r>
              <a:rPr lang="es-ES" b="1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lentiginoso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ES" b="1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Clrak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IV, </a:t>
            </a:r>
            <a:r>
              <a:rPr lang="es-ES" b="1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Breslow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 mm, pT3b; alto riesgo de progresión</a:t>
            </a:r>
          </a:p>
          <a:p>
            <a:pPr marL="342900" lvl="0" indent="-342900" algn="just">
              <a:buFont typeface="+mj-lt"/>
              <a:buAutoNum type="arabicPeriod"/>
            </a:pPr>
            <a:endParaRPr lang="es-ES" kern="1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Manejo multidisciplinario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resección quirúrgica 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amplia, 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biopsia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ganglio centinela, 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cuidados podológicos 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</a:t>
            </a: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seguimiento oncológico</a:t>
            </a:r>
          </a:p>
          <a:p>
            <a:pPr marL="342900" lvl="0" indent="-342900" algn="just">
              <a:buFont typeface="+mj-lt"/>
              <a:buAutoNum type="arabicPeriod"/>
            </a:pPr>
            <a:endParaRPr lang="es-ES" kern="1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Lección clínica: mantener alto índice de sospecha</a:t>
            </a:r>
            <a:r>
              <a:rPr lang="es-ES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coordinación entre podología, dermatología y oncología para mejorar el pronóstico</a:t>
            </a:r>
          </a:p>
          <a:p>
            <a:pPr lvl="0" algn="just"/>
            <a:endParaRPr lang="es-ES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itchFamily="2" charset="2"/>
              <a:buChar char=""/>
            </a:pPr>
            <a:endParaRPr lang="es-ES" sz="1800" b="1" kern="1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3146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554DAEFA-FC84-C030-1A67-58B3FE9FEE46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BIBLIOGRAFÍA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3A8ACB6E-E679-9A1C-8B8E-2A586B2445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344" y="888395"/>
            <a:ext cx="11712624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	</a:t>
            </a:r>
            <a:r>
              <a:rPr kumimoji="0" lang="es-E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Lyundup</a:t>
            </a:r>
            <a:r>
              <a:rPr kumimoji="0" lang="es-E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V., </a:t>
            </a:r>
            <a:r>
              <a:rPr kumimoji="0" lang="es-E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Balyasin</a:t>
            </a:r>
            <a:r>
              <a:rPr kumimoji="0" lang="es-E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 V., </a:t>
            </a:r>
            <a:r>
              <a:rPr kumimoji="0" lang="es-E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Maksimova</a:t>
            </a:r>
            <a:r>
              <a:rPr kumimoji="0" lang="es-E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 V., </a:t>
            </a:r>
            <a:r>
              <a:rPr kumimoji="0" lang="es-E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Kovina</a:t>
            </a:r>
            <a:r>
              <a:rPr kumimoji="0" lang="es-E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 V., </a:t>
            </a:r>
            <a:r>
              <a:rPr kumimoji="0" lang="es-E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Krasheninnikov</a:t>
            </a:r>
            <a:r>
              <a:rPr kumimoji="0" lang="es-E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ME, </a:t>
            </a:r>
            <a:r>
              <a:rPr kumimoji="0" lang="es-E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Dyuzheva</a:t>
            </a:r>
            <a:r>
              <a:rPr kumimoji="0" lang="es-E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TG, et al. 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Misdiagnosis of diabetic foot ulcer in patients with undiagnosed 	skin 	malignancies. Int Wound J. 2022 May 29;19(4):871–87. </a:t>
            </a:r>
            <a:endParaRPr kumimoji="0" lang="en-US" altLang="es-E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ndara" panose="020E0502030303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	Soon SL, Solomon AR, Papadopoulos D, Murray DR, McAlpine B, Washington C V. Acral lentiginous melanoma mimicking benign disease: The Emory experience. J Am 	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Acad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Dermatol. 2003 Feb;48(2):183–8. </a:t>
            </a:r>
            <a:endParaRPr kumimoji="0" lang="en-US" altLang="es-E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ndara" panose="020E0502030303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	Franke W, Neumann NJ,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Ruzicka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T, Schulte KW. Plantar malignant melanoma – a challenge for early recognition. Melanoma Res. 2000 Dec;10(6):571–6. </a:t>
            </a:r>
            <a:endParaRPr kumimoji="0" lang="en-US" altLang="es-E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ndara" panose="020E0502030303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	Lens MB, Dawes M. Global perspectives of contemporary epidemiological trends of cutaneous malignant melanoma. British Journal of Dermatology. 2004 	Feb;150(2):179–	85. </a:t>
            </a:r>
            <a:endParaRPr kumimoji="0" lang="en-US" altLang="es-E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ndara" panose="020E0502030303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	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Huvos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AG, Shah JP, Goldsmith HS. A clinicopathologic study of amelanotic melanoma. Surg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Gynecol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Obstet. 1972 Dec;135(6):917–20. </a:t>
            </a:r>
            <a:endParaRPr kumimoji="0" lang="en-US" altLang="es-E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ndara" panose="020E0502030303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	Richard MA,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Grob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JJ, Avril MF, Delaunay M,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Gouvernet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J,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Wolkenstein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P, et al. Delays in diagnosis and melanoma prognosis (II): The role of doctors. Int J Cancer. 2000 	May 	20;89(3):280–5. </a:t>
            </a:r>
            <a:endParaRPr kumimoji="0" lang="en-US" altLang="es-E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ndara" panose="020E0502030303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	Metzger S,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Ellwanger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U,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Stroebel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W,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Schiebel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U,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Rassner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G,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Fierlbeck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G. Extent and consequences of physician delay in the diagnosis of acral melanoma. Melanoma 	Res. 	1998 Apr;8(2):181–6. </a:t>
            </a:r>
            <a:endParaRPr kumimoji="0" lang="en-US" altLang="es-E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ndara" panose="020E0502030303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	Fortin PT, Freiberg AA, Rees R,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Sondak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VK, Johnson TM. Malignant melanoma of the foot and ankle. J Bone Joint Surg. 1995 Sep;77(9):1396–403. </a:t>
            </a:r>
            <a:endParaRPr kumimoji="0" lang="en-US" altLang="es-E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ndara" panose="020E0502030303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	Bristow IR, Acland K. Acral lentiginous melanoma of the foot and ankle: A case series and review of the literature. J Foot Ankle Res. 2008 Jan 15;1(1). </a:t>
            </a:r>
            <a:endParaRPr kumimoji="0" lang="en-US" altLang="es-E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ndara" panose="020E0502030303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	DWYER PK, MACKIE RM, WATT DC, AITCHISON TC. Plantar malignant melanoma in a white Caucasian population. British Journal of Dermatology. 1993 Feb;128(2):115–	20. </a:t>
            </a:r>
            <a:endParaRPr kumimoji="0" lang="en-US" altLang="es-E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ndara" panose="020E0502030303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	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Thakker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S,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Jaguan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D, Belzberg M, Gulati N, Campbell JR,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DeClerck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BK, et al. Acral Lentiginous Melanoma. Part I. Epidemiology, Etiology, Clinical Presentation, and 	Diagnosis. 	J Am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Acad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Dermatol. 2025 Jan 8; </a:t>
            </a:r>
            <a:endParaRPr kumimoji="0" lang="en-US" altLang="es-E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ndara" panose="020E0502030303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12.	Tan KB, Moncrieff M, Thompson JF, McCarthy SW, Shaw HM, Quinn MJ, et al. Subungual Melanoma. American Journal of Surgical Pathology. 2007 Dec;31(12):1902–12. </a:t>
            </a:r>
            <a:endParaRPr kumimoji="0" lang="en-US" altLang="es-E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ndara" panose="020E0502030303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	Bunnell AM,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Nedrud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SM, Fernandes RP. Classification and Staging of Melanoma in the Head and Neck. Oral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Maxillofac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Surg Clin North Am. 2022 May;34(2):221–34. </a:t>
            </a:r>
            <a:endParaRPr kumimoji="0" lang="en-US" altLang="es-E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ndara" panose="020E0502030303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n-U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1501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879620" y="3356993"/>
            <a:ext cx="102796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b="1" i="1" dirty="0">
                <a:latin typeface="Candara" panose="020E0502030303020204" pitchFamily="34" charset="0"/>
              </a:rPr>
              <a:t>MELANOMA ACRAL LENTIGINOSO EN PACIENTE CON PIE DIABÉTICO:</a:t>
            </a:r>
          </a:p>
          <a:p>
            <a:pPr algn="ctr"/>
            <a:r>
              <a:rPr lang="es-ES" sz="2800" b="1" i="1" dirty="0">
                <a:latin typeface="Candara" panose="020E0502030303020204" pitchFamily="34" charset="0"/>
              </a:rPr>
              <a:t>IMPORTANCIA DEL DIAGNÓSTICO DIFERENCIAL Y PRECOZ</a:t>
            </a:r>
            <a:endParaRPr lang="es-ES" sz="2800" b="1" dirty="0">
              <a:latin typeface="Candara" panose="020E0502030303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184233" y="5661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30E4F63-202A-6935-048D-D4036E65DDE0}"/>
              </a:ext>
            </a:extLst>
          </p:cNvPr>
          <p:cNvSpPr txBox="1"/>
          <p:nvPr/>
        </p:nvSpPr>
        <p:spPr>
          <a:xfrm>
            <a:off x="4765347" y="4797152"/>
            <a:ext cx="26613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>
                <a:latin typeface="Candara" panose="020E0502030303020204" pitchFamily="34" charset="0"/>
              </a:rPr>
              <a:t>Ciclo de sesiones clínicas</a:t>
            </a:r>
          </a:p>
          <a:p>
            <a:pPr algn="ctr"/>
            <a:r>
              <a:rPr lang="es-ES" dirty="0">
                <a:latin typeface="Candara" panose="020E0502030303020204" pitchFamily="34" charset="0"/>
              </a:rPr>
              <a:t>23 de septiembre de 2025</a:t>
            </a:r>
          </a:p>
          <a:p>
            <a:pPr algn="ctr"/>
            <a:endParaRPr lang="es-ES" b="1" dirty="0">
              <a:latin typeface="Candara" panose="020E0502030303020204" pitchFamily="34" charset="0"/>
            </a:endParaRPr>
          </a:p>
          <a:p>
            <a:pPr algn="ctr"/>
            <a:r>
              <a:rPr lang="es-ES" b="1" dirty="0">
                <a:latin typeface="Candara" panose="020E0502030303020204" pitchFamily="34" charset="0"/>
              </a:rPr>
              <a:t>Unidad de Pie Diabético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8B7B731-1096-92EB-E110-F4A14E5BE07F}"/>
              </a:ext>
            </a:extLst>
          </p:cNvPr>
          <p:cNvSpPr txBox="1"/>
          <p:nvPr/>
        </p:nvSpPr>
        <p:spPr>
          <a:xfrm>
            <a:off x="7896200" y="6030580"/>
            <a:ext cx="418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>
                <a:latin typeface="Candara" panose="020E0502030303020204" pitchFamily="34" charset="0"/>
              </a:rPr>
              <a:t>Autor: Israel Anguiano Marcos</a:t>
            </a:r>
          </a:p>
          <a:p>
            <a:pPr algn="r"/>
            <a:r>
              <a:rPr lang="es-ES" dirty="0">
                <a:latin typeface="Candara" panose="020E0502030303020204" pitchFamily="34" charset="0"/>
              </a:rPr>
              <a:t>Tutora: Irene Sanz Corbalán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9C5E4B0-80A8-8373-5C24-A8FEAE8AD670}"/>
              </a:ext>
            </a:extLst>
          </p:cNvPr>
          <p:cNvSpPr txBox="1"/>
          <p:nvPr/>
        </p:nvSpPr>
        <p:spPr>
          <a:xfrm>
            <a:off x="4389442" y="2006845"/>
            <a:ext cx="3413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>
                <a:latin typeface="Candara" panose="020E0502030303020204" pitchFamily="34" charset="0"/>
              </a:rPr>
              <a:t>Clínica Universitaria de Podología</a:t>
            </a:r>
          </a:p>
        </p:txBody>
      </p:sp>
    </p:spTree>
    <p:extLst>
      <p:ext uri="{BB962C8B-B14F-4D97-AF65-F5344CB8AC3E}">
        <p14:creationId xmlns:p14="http://schemas.microsoft.com/office/powerpoint/2010/main" val="4091088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9D3088A-3DC1-15C2-FD4C-83DF1B798941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MARCO TEÓRICO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24A63FC-230B-BD19-B3EF-FA3044435FB6}"/>
              </a:ext>
            </a:extLst>
          </p:cNvPr>
          <p:cNvSpPr txBox="1"/>
          <p:nvPr/>
        </p:nvSpPr>
        <p:spPr>
          <a:xfrm flipH="1">
            <a:off x="263352" y="1166842"/>
            <a:ext cx="60486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dirty="0">
                <a:latin typeface="Candara" panose="020E0502030303020204" pitchFamily="34" charset="0"/>
              </a:rPr>
              <a:t>El melanoma maligno: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b="1" dirty="0">
                <a:latin typeface="Candara" panose="020E0502030303020204" pitchFamily="34" charset="0"/>
              </a:rPr>
              <a:t>79% de muertes por cáncer cutáneo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b="1" dirty="0">
                <a:latin typeface="Candara" panose="020E0502030303020204" pitchFamily="34" charset="0"/>
              </a:rPr>
              <a:t>Solo 4% de los cánceres de piel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b="1" dirty="0">
                <a:latin typeface="Candara" panose="020E0502030303020204" pitchFamily="34" charset="0"/>
              </a:rPr>
              <a:t>Morbilidad en aumento mundial </a:t>
            </a:r>
          </a:p>
          <a:p>
            <a:pPr lvl="1" algn="just"/>
            <a:endParaRPr lang="es-ES" b="1" dirty="0"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dirty="0">
                <a:latin typeface="Candara" panose="020E0502030303020204" pitchFamily="34" charset="0"/>
              </a:rPr>
              <a:t>El MLA representa 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~7% de melanomas malignos</a:t>
            </a:r>
          </a:p>
          <a:p>
            <a:pPr algn="just"/>
            <a:endParaRPr lang="es-ES" b="1" i="0" u="none" strike="noStrike" dirty="0">
              <a:solidFill>
                <a:srgbClr val="000000"/>
              </a:solidFill>
              <a:effectLst/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srgbClr val="000000"/>
                </a:solidFill>
                <a:latin typeface="Candara" panose="020E0502030303020204" pitchFamily="34" charset="0"/>
              </a:rPr>
              <a:t>Características del MLA: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0000"/>
                </a:solidFill>
                <a:latin typeface="Candara" panose="020E0502030303020204" pitchFamily="34" charset="0"/>
              </a:rPr>
              <a:t>❌ No cumple criterios clásicos </a:t>
            </a:r>
            <a:r>
              <a:rPr lang="es-ES" b="1" dirty="0">
                <a:solidFill>
                  <a:srgbClr val="000000"/>
                </a:solidFill>
                <a:latin typeface="Candara" panose="020E0502030303020204" pitchFamily="34" charset="0"/>
              </a:rPr>
              <a:t>“ABCD”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srgbClr val="000000"/>
                </a:solidFill>
                <a:latin typeface="Candara" panose="020E0502030303020204" pitchFamily="34" charset="0"/>
              </a:rPr>
              <a:t>📍 Localización atípica</a:t>
            </a:r>
            <a:r>
              <a:rPr lang="es-ES" dirty="0">
                <a:solidFill>
                  <a:srgbClr val="000000"/>
                </a:solidFill>
                <a:latin typeface="Candara" panose="020E0502030303020204" pitchFamily="34" charset="0"/>
              </a:rPr>
              <a:t> y </a:t>
            </a:r>
            <a:r>
              <a:rPr lang="es-ES" b="1" dirty="0">
                <a:solidFill>
                  <a:srgbClr val="000000"/>
                </a:solidFill>
                <a:latin typeface="Candara" panose="020E0502030303020204" pitchFamily="34" charset="0"/>
              </a:rPr>
              <a:t>morfología clínica inusual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0000"/>
                </a:solidFill>
                <a:latin typeface="Candara" panose="020E0502030303020204" pitchFamily="34" charset="0"/>
              </a:rPr>
              <a:t>⚠️ Diagnóstico erróneo en 25-36% de los casos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0000"/>
                </a:solidFill>
                <a:latin typeface="Candara" panose="020E0502030303020204" pitchFamily="34" charset="0"/>
              </a:rPr>
              <a:t>🔄 Puede confundirse con </a:t>
            </a:r>
            <a:r>
              <a:rPr lang="es-ES" b="1" dirty="0">
                <a:solidFill>
                  <a:srgbClr val="000000"/>
                </a:solidFill>
                <a:latin typeface="Candara" panose="020E0502030303020204" pitchFamily="34" charset="0"/>
              </a:rPr>
              <a:t>vasculitis</a:t>
            </a:r>
            <a:r>
              <a:rPr lang="es-ES" dirty="0">
                <a:solidFill>
                  <a:srgbClr val="000000"/>
                </a:solidFill>
                <a:latin typeface="Candara" panose="020E0502030303020204" pitchFamily="34" charset="0"/>
              </a:rPr>
              <a:t>, </a:t>
            </a:r>
            <a:r>
              <a:rPr lang="es-ES" b="1" dirty="0">
                <a:solidFill>
                  <a:srgbClr val="000000"/>
                </a:solidFill>
                <a:latin typeface="Candara" panose="020E0502030303020204" pitchFamily="34" charset="0"/>
              </a:rPr>
              <a:t>úlceras venosas o UPD</a:t>
            </a:r>
          </a:p>
          <a:p>
            <a:pPr lvl="1" algn="just"/>
            <a:endParaRPr lang="es-ES" b="1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srgbClr val="000000"/>
                </a:solidFill>
                <a:latin typeface="Candara" panose="020E0502030303020204" pitchFamily="34" charset="0"/>
              </a:rPr>
              <a:t>Diagnóstico tardío 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→ tratamientos inadecuados y peores desenlaces</a:t>
            </a:r>
            <a:endParaRPr lang="es-ES" b="1" dirty="0">
              <a:latin typeface="Candara" panose="020E0502030303020204" pitchFamily="34" charset="0"/>
            </a:endParaRPr>
          </a:p>
        </p:txBody>
      </p:sp>
      <p:pic>
        <p:nvPicPr>
          <p:cNvPr id="1026" name="Picture 2" descr="Características del melanoma lentiginoso acral según su relación con la  presión. Estudio retrospectivo de 95 pacientes | Actas Dermo-Sifiliográficas">
            <a:extLst>
              <a:ext uri="{FF2B5EF4-FFF2-40B4-BE49-F238E27FC236}">
                <a16:creationId xmlns:a16="http://schemas.microsoft.com/office/drawing/2014/main" id="{9A8F9F10-1AF9-6B27-5C75-7EDA4D33D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061" y="1691489"/>
            <a:ext cx="5317907" cy="347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A20873F-4A88-327C-A72E-F72337E08EF0}"/>
              </a:ext>
            </a:extLst>
          </p:cNvPr>
          <p:cNvSpPr txBox="1"/>
          <p:nvPr/>
        </p:nvSpPr>
        <p:spPr>
          <a:xfrm>
            <a:off x="-21381" y="6505099"/>
            <a:ext cx="12213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Lyundup</a:t>
            </a:r>
            <a:r>
              <a:rPr lang="es-ES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V., </a:t>
            </a:r>
            <a:r>
              <a:rPr lang="es-ES" sz="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Balyasin</a:t>
            </a:r>
            <a:r>
              <a:rPr lang="es-ES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 V., </a:t>
            </a:r>
            <a:r>
              <a:rPr lang="es-ES" sz="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Maksimova</a:t>
            </a:r>
            <a:r>
              <a:rPr lang="es-ES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N V., </a:t>
            </a:r>
            <a:r>
              <a:rPr lang="es-ES" sz="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Kovina</a:t>
            </a:r>
            <a:r>
              <a:rPr lang="es-ES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 V., </a:t>
            </a:r>
            <a:r>
              <a:rPr lang="es-ES" sz="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Krasheninnikov</a:t>
            </a:r>
            <a:r>
              <a:rPr lang="es-ES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ME, </a:t>
            </a:r>
            <a:r>
              <a:rPr lang="es-ES" sz="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Dyuzheva</a:t>
            </a:r>
            <a:r>
              <a:rPr lang="es-ES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TG, et al. </a:t>
            </a:r>
            <a:r>
              <a:rPr lang="en-US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Misdiagnosis of diabetic foot ulcer in patients with undiagnosed skin malignancies. Int Wound J. 2022 May 29;19(4):871–87. Soon SL, Solomon AR, Papadopoulos D, Murray DR, McAlpine B, Washington C V. Acral lentiginous melanoma mimicking benign disease: The Emory experience. J Am </a:t>
            </a:r>
            <a:r>
              <a:rPr lang="en-US" sz="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Acad</a:t>
            </a:r>
            <a:r>
              <a:rPr lang="en-US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Dermatol. 2003 Feb;48(2):183–8.   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2283887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Dona en la mano&#10;&#10;Descripción generada automáticamente con confianza media">
            <a:extLst>
              <a:ext uri="{FF2B5EF4-FFF2-40B4-BE49-F238E27FC236}">
                <a16:creationId xmlns:a16="http://schemas.microsoft.com/office/drawing/2014/main" id="{C1493645-FEF3-301C-AF45-74A180B853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0" y="994130"/>
            <a:ext cx="3888432" cy="486974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8F6748C-5AE3-5D5F-91D2-AC975E0349C5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MOTIVO DE CONSULTA</a:t>
            </a:r>
          </a:p>
        </p:txBody>
      </p:sp>
      <p:sp>
        <p:nvSpPr>
          <p:cNvPr id="3" name="CuadroTexto 15">
            <a:extLst>
              <a:ext uri="{FF2B5EF4-FFF2-40B4-BE49-F238E27FC236}">
                <a16:creationId xmlns:a16="http://schemas.microsoft.com/office/drawing/2014/main" id="{26286A61-0F61-A17B-7469-8BB303836E43}"/>
              </a:ext>
            </a:extLst>
          </p:cNvPr>
          <p:cNvSpPr txBox="1"/>
          <p:nvPr/>
        </p:nvSpPr>
        <p:spPr>
          <a:xfrm>
            <a:off x="335360" y="764704"/>
            <a:ext cx="5760640" cy="35291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endParaRPr lang="es-ES" sz="12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indent="-342900">
              <a:lnSpc>
                <a:spcPct val="150000"/>
              </a:lnSpc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s-ES" sz="1600" b="1" dirty="0">
                <a:solidFill>
                  <a:schemeClr val="accent2">
                    <a:lumMod val="50000"/>
                  </a:schemeClr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DATOS GENERALES 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prstClr val="black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Varón , 77 años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prstClr val="black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Tipo DM: </a:t>
            </a:r>
            <a:r>
              <a:rPr lang="es-ES" sz="1600" dirty="0">
                <a:solidFill>
                  <a:prstClr val="black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DM2, ID</a:t>
            </a:r>
            <a:endParaRPr lang="es-ES" sz="1600" dirty="0">
              <a:latin typeface="Candara" panose="020E0502030303020204" pitchFamily="34" charset="0"/>
              <a:cs typeface="Calibri" panose="020F050202020403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prstClr val="black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Tiempo de evolución DM: </a:t>
            </a:r>
            <a:r>
              <a:rPr lang="es-ES" sz="1600" dirty="0">
                <a:solidFill>
                  <a:prstClr val="black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2 años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prstClr val="black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Comorbilidades asociadas: </a:t>
            </a:r>
            <a:r>
              <a:rPr lang="es-ES" sz="1600" dirty="0">
                <a:solidFill>
                  <a:prstClr val="black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Hipertensión arterial, hipercolesterolemia, antecedentes cardiovasculares.</a:t>
            </a:r>
            <a:endParaRPr lang="es-ES" sz="1600" b="1" dirty="0">
              <a:solidFill>
                <a:prstClr val="black"/>
              </a:solidFill>
              <a:latin typeface="Candara" panose="020E0502030303020204" pitchFamily="34" charset="0"/>
              <a:cs typeface="Calibri" panose="020F050202020403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1600" dirty="0">
              <a:solidFill>
                <a:prstClr val="black"/>
              </a:solidFill>
              <a:latin typeface="Candara" panose="020E050203030302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endParaRPr lang="es-ES" sz="1600" b="1" dirty="0">
              <a:solidFill>
                <a:srgbClr val="ED7D31">
                  <a:lumMod val="50000"/>
                </a:srgbClr>
              </a:solidFill>
              <a:latin typeface="Candara" panose="020E050203030302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itchFamily="2" charset="2"/>
              <a:buChar char="§"/>
            </a:pPr>
            <a:endParaRPr lang="es-ES" sz="1200" dirty="0">
              <a:solidFill>
                <a:prstClr val="black"/>
              </a:solidFill>
              <a:latin typeface="Candara" panose="020E050203030302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itchFamily="2" charset="2"/>
              <a:buChar char="§"/>
            </a:pPr>
            <a:endParaRPr lang="es-ES" sz="1200" dirty="0">
              <a:solidFill>
                <a:prstClr val="black"/>
              </a:solidFill>
              <a:latin typeface="Candara" panose="020E0502030303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2CBBA0B-4885-B64E-A65A-A79C97C92B04}"/>
              </a:ext>
            </a:extLst>
          </p:cNvPr>
          <p:cNvSpPr txBox="1"/>
          <p:nvPr/>
        </p:nvSpPr>
        <p:spPr>
          <a:xfrm>
            <a:off x="335360" y="3204169"/>
            <a:ext cx="5760640" cy="29934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endParaRPr lang="es-ES" sz="1400" b="1" dirty="0">
              <a:solidFill>
                <a:schemeClr val="accent2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85750" indent="-285750"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s-ES" sz="1600" b="1" dirty="0">
                <a:solidFill>
                  <a:schemeClr val="accent2">
                    <a:lumMod val="50000"/>
                  </a:schemeClr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CARACTERÍSTICAS DE LA UPD</a:t>
            </a:r>
          </a:p>
          <a:p>
            <a:pPr marL="171450" indent="-171450">
              <a:lnSpc>
                <a:spcPct val="15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  <a:cs typeface="Calibri" panose="020F0502020204030204" pitchFamily="34" charset="0"/>
              </a:rPr>
              <a:t>Tiempo de evolución</a:t>
            </a:r>
            <a:r>
              <a:rPr lang="es-ES" sz="1600" dirty="0">
                <a:latin typeface="Candara" panose="020E0502030303020204" pitchFamily="34" charset="0"/>
                <a:cs typeface="Calibri" panose="020F0502020204030204" pitchFamily="34" charset="0"/>
              </a:rPr>
              <a:t>:  2 años (aproximadamente)</a:t>
            </a:r>
          </a:p>
          <a:p>
            <a:pPr marL="171450" indent="-171450">
              <a:lnSpc>
                <a:spcPct val="15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  <a:cs typeface="Calibri" panose="020F0502020204030204" pitchFamily="34" charset="0"/>
              </a:rPr>
              <a:t>Localización: </a:t>
            </a:r>
            <a:r>
              <a:rPr lang="es-ES" sz="1600" dirty="0">
                <a:latin typeface="Candara" panose="020E0502030303020204" pitchFamily="34" charset="0"/>
                <a:cs typeface="Calibri" panose="020F0502020204030204" pitchFamily="34" charset="0"/>
              </a:rPr>
              <a:t>Región calcáneo-plantar, MID</a:t>
            </a:r>
          </a:p>
          <a:p>
            <a:pPr marL="171450" indent="-171450">
              <a:lnSpc>
                <a:spcPct val="15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  <a:cs typeface="Calibri" panose="020F0502020204030204" pitchFamily="34" charset="0"/>
              </a:rPr>
              <a:t>Características de la úlcera: </a:t>
            </a:r>
            <a:r>
              <a:rPr lang="es-ES" sz="1600" dirty="0">
                <a:latin typeface="Candara" panose="020E0502030303020204" pitchFamily="34" charset="0"/>
                <a:cs typeface="Calibri" panose="020F0502020204030204" pitchFamily="34" charset="0"/>
              </a:rPr>
              <a:t> Lecho de </a:t>
            </a:r>
            <a:r>
              <a:rPr lang="es-ES" sz="1600" dirty="0" err="1">
                <a:latin typeface="Candara" panose="020E0502030303020204" pitchFamily="34" charset="0"/>
                <a:cs typeface="Calibri" panose="020F0502020204030204" pitchFamily="34" charset="0"/>
              </a:rPr>
              <a:t>hipergranulación</a:t>
            </a:r>
            <a:r>
              <a:rPr lang="es-ES" sz="1600" dirty="0">
                <a:latin typeface="Candara" panose="020E0502030303020204" pitchFamily="34" charset="0"/>
                <a:cs typeface="Calibri" panose="020F0502020204030204" pitchFamily="34" charset="0"/>
              </a:rPr>
              <a:t>, bordes macerados, exudado elevado. Ausencia de signos clínicos de infección local. No presenta trayectos fistulosos. Superficial, PTB-.</a:t>
            </a:r>
          </a:p>
        </p:txBody>
      </p:sp>
      <p:sp>
        <p:nvSpPr>
          <p:cNvPr id="5" name="Rectángulo redondeado 4">
            <a:extLst>
              <a:ext uri="{FF2B5EF4-FFF2-40B4-BE49-F238E27FC236}">
                <a16:creationId xmlns:a16="http://schemas.microsoft.com/office/drawing/2014/main" id="{36916DF0-5D08-C588-1680-C4D76A6E02FE}"/>
              </a:ext>
            </a:extLst>
          </p:cNvPr>
          <p:cNvSpPr/>
          <p:nvPr/>
        </p:nvSpPr>
        <p:spPr>
          <a:xfrm>
            <a:off x="8392255" y="5635283"/>
            <a:ext cx="2176242" cy="386005"/>
          </a:xfrm>
          <a:prstGeom prst="roundRect">
            <a:avLst/>
          </a:prstGeom>
          <a:solidFill>
            <a:srgbClr val="632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sz="1350" dirty="0">
                <a:latin typeface="Candara"/>
              </a:rPr>
              <a:t>11 de septiembre de 2024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032C679-F7A9-CAC8-9298-EC796323A5A7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MOTIVO DE CONSULTA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A5A2885-DB78-C9A1-FCFF-2C19EF17D208}"/>
              </a:ext>
            </a:extLst>
          </p:cNvPr>
          <p:cNvSpPr txBox="1"/>
          <p:nvPr/>
        </p:nvSpPr>
        <p:spPr>
          <a:xfrm>
            <a:off x="620889" y="2336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34AB7B0-8F05-82C8-8D1C-707CDFA1151C}"/>
              </a:ext>
            </a:extLst>
          </p:cNvPr>
          <p:cNvSpPr txBox="1"/>
          <p:nvPr/>
        </p:nvSpPr>
        <p:spPr>
          <a:xfrm>
            <a:off x="1286933" y="26077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2" name="CuadroTexto 15">
            <a:extLst>
              <a:ext uri="{FF2B5EF4-FFF2-40B4-BE49-F238E27FC236}">
                <a16:creationId xmlns:a16="http://schemas.microsoft.com/office/drawing/2014/main" id="{8A5A1131-3B11-3900-CE6F-9B09501CBFDF}"/>
              </a:ext>
            </a:extLst>
          </p:cNvPr>
          <p:cNvSpPr txBox="1"/>
          <p:nvPr/>
        </p:nvSpPr>
        <p:spPr>
          <a:xfrm>
            <a:off x="191344" y="738376"/>
            <a:ext cx="5760640" cy="50064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endParaRPr lang="es-ES" sz="12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342900">
              <a:lnSpc>
                <a:spcPct val="150000"/>
              </a:lnSpc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s-ES" sz="1600" b="1" dirty="0">
                <a:solidFill>
                  <a:schemeClr val="accent2">
                    <a:lumMod val="50000"/>
                  </a:schemeClr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ALERGIAS 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prstClr val="black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No alergia medicamentosa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prstClr val="black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No alergia alimenticia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prstClr val="black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No alergia conocida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1600" dirty="0">
              <a:solidFill>
                <a:prstClr val="black"/>
              </a:solidFill>
              <a:latin typeface="Candara" panose="020E0502030303020204" pitchFamily="34" charset="0"/>
              <a:cs typeface="Calibri" panose="020F050202020403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1600" b="1" dirty="0">
                <a:solidFill>
                  <a:srgbClr val="632522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ANTECEDENTES PERSONALES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prstClr val="black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Niega antecedentes personales de artritis reumatoide, artrosis, enfermedades infecciosas.</a:t>
            </a:r>
            <a:endParaRPr lang="es-ES" sz="1600" u="sng" dirty="0">
              <a:solidFill>
                <a:prstClr val="black"/>
              </a:solidFill>
              <a:latin typeface="Candara" panose="020E050203030302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endParaRPr lang="es-ES" sz="1600" dirty="0">
              <a:solidFill>
                <a:prstClr val="black"/>
              </a:solidFill>
              <a:latin typeface="Candara" panose="020E0502030303020204" pitchFamily="34" charset="0"/>
              <a:cs typeface="Calibri" panose="020F050202020403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1600" b="1" dirty="0">
                <a:solidFill>
                  <a:srgbClr val="632522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ANTECEDENTES FAMILIARES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prstClr val="black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No conocidos 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es-ES" sz="1600" b="1" dirty="0">
              <a:solidFill>
                <a:srgbClr val="ED7D31">
                  <a:lumMod val="50000"/>
                </a:srgbClr>
              </a:solidFill>
              <a:latin typeface="Candara" panose="020E0502030303020204" pitchFamily="34" charset="0"/>
            </a:endParaRPr>
          </a:p>
          <a:p>
            <a:pPr marL="285750" indent="-285750" algn="just">
              <a:buFont typeface="Wingdings" pitchFamily="2" charset="2"/>
              <a:buChar char="§"/>
            </a:pPr>
            <a:endParaRPr lang="es-ES" sz="12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marL="285750" indent="-285750" algn="just">
              <a:buFont typeface="Wingdings" pitchFamily="2" charset="2"/>
              <a:buChar char="§"/>
            </a:pPr>
            <a:endParaRPr lang="es-ES" sz="1200" dirty="0">
              <a:solidFill>
                <a:prstClr val="black"/>
              </a:solidFill>
              <a:latin typeface="Candara" panose="020E0502030303020204" pitchFamily="34" charset="0"/>
            </a:endParaRPr>
          </a:p>
        </p:txBody>
      </p:sp>
      <p:sp>
        <p:nvSpPr>
          <p:cNvPr id="4" name="CuadroTexto 15">
            <a:extLst>
              <a:ext uri="{FF2B5EF4-FFF2-40B4-BE49-F238E27FC236}">
                <a16:creationId xmlns:a16="http://schemas.microsoft.com/office/drawing/2014/main" id="{9BF45765-AD9E-0F25-E29E-23C91AB651A6}"/>
              </a:ext>
            </a:extLst>
          </p:cNvPr>
          <p:cNvSpPr txBox="1"/>
          <p:nvPr/>
        </p:nvSpPr>
        <p:spPr>
          <a:xfrm>
            <a:off x="6240016" y="738376"/>
            <a:ext cx="5760640" cy="279050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endParaRPr lang="es-ES" sz="12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342900">
              <a:lnSpc>
                <a:spcPct val="150000"/>
              </a:lnSpc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s-ES" sz="1600" b="1" dirty="0">
                <a:solidFill>
                  <a:schemeClr val="accent2">
                    <a:lumMod val="50000"/>
                  </a:schemeClr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ANTECEDENTES QUIRÚRGICOS Y PROCEDIMIENTOS PREVIOS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prstClr val="black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Colocación de </a:t>
            </a:r>
            <a:r>
              <a:rPr lang="es-ES" sz="1600" i="1" dirty="0" err="1">
                <a:solidFill>
                  <a:prstClr val="black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stent</a:t>
            </a:r>
            <a:r>
              <a:rPr lang="es-ES" sz="1600" dirty="0">
                <a:solidFill>
                  <a:prstClr val="black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 coronario (2004)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prstClr val="black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Intervención prostática (2012)</a:t>
            </a:r>
          </a:p>
          <a:p>
            <a:pPr algn="just">
              <a:lnSpc>
                <a:spcPct val="150000"/>
              </a:lnSpc>
            </a:pPr>
            <a:endParaRPr lang="es-ES" sz="16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endParaRPr lang="es-ES" sz="1600" b="1" dirty="0">
              <a:solidFill>
                <a:srgbClr val="ED7D31">
                  <a:lumMod val="50000"/>
                </a:srgbClr>
              </a:solidFill>
              <a:latin typeface="Candara" panose="020E0502030303020204" pitchFamily="34" charset="0"/>
            </a:endParaRPr>
          </a:p>
          <a:p>
            <a:pPr marL="285750" indent="-285750" algn="just">
              <a:buFont typeface="Wingdings" pitchFamily="2" charset="2"/>
              <a:buChar char="§"/>
            </a:pPr>
            <a:endParaRPr lang="es-ES" sz="12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marL="285750" indent="-285750" algn="just">
              <a:buFont typeface="Wingdings" pitchFamily="2" charset="2"/>
              <a:buChar char="§"/>
            </a:pPr>
            <a:endParaRPr lang="es-ES" sz="1200" dirty="0">
              <a:solidFill>
                <a:prstClr val="black"/>
              </a:solidFill>
              <a:latin typeface="Candara" panose="020E0502030303020204" pitchFamily="34" charset="0"/>
            </a:endParaRPr>
          </a:p>
        </p:txBody>
      </p:sp>
      <p:pic>
        <p:nvPicPr>
          <p:cNvPr id="2050" name="Picture 2" descr="Historia clínica - Iconos gratis de médico">
            <a:extLst>
              <a:ext uri="{FF2B5EF4-FFF2-40B4-BE49-F238E27FC236}">
                <a16:creationId xmlns:a16="http://schemas.microsoft.com/office/drawing/2014/main" id="{873A1A2F-8E6C-75B9-DCB6-834C5F68A3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2626072"/>
            <a:ext cx="3395216" cy="339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737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CF7B61C-8370-D8A8-202E-C8C37ED7CAF5}"/>
              </a:ext>
            </a:extLst>
          </p:cNvPr>
          <p:cNvSpPr txBox="1"/>
          <p:nvPr/>
        </p:nvSpPr>
        <p:spPr>
          <a:xfrm>
            <a:off x="4285889" y="859474"/>
            <a:ext cx="3620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>
                <a:solidFill>
                  <a:srgbClr val="632522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MEDICACIÓN HABITUAL DEL PACIENTE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8690CE9-4E00-8F82-4CA5-26AA13998ED6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MOTIVO DE CONSULTA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52BD5D1D-6E6A-A290-7C31-3043C4AEEA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428280"/>
              </p:ext>
            </p:extLst>
          </p:nvPr>
        </p:nvGraphicFramePr>
        <p:xfrm>
          <a:off x="1775520" y="1268760"/>
          <a:ext cx="8640960" cy="50069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val="2538218818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804296859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1696923347"/>
                    </a:ext>
                  </a:extLst>
                </a:gridCol>
              </a:tblGrid>
              <a:tr h="753558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Candara" panose="020E0502030303020204" pitchFamily="34" charset="0"/>
                        </a:rPr>
                        <a:t>INDICACIÓN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NOMBRE COMERCIAL/PRINCIPIO ACTIVO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PAUTA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306656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 dirty="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Insulina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Abasaglar 100 U/ml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0-0-8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4305009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 dirty="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HTA/Cardiopatía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Bisoprolol 2.5 mg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1-0-1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3298491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 dirty="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Antiagregante plaquetario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 dirty="0" err="1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Adiro</a:t>
                      </a:r>
                      <a:r>
                        <a:rPr lang="es-ES" sz="1200" kern="100" dirty="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100 mg / AAS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0-1-0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3049498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 dirty="0" err="1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Jardiance</a:t>
                      </a:r>
                      <a:r>
                        <a:rPr lang="es-ES" sz="1200" kern="100" dirty="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10 mg / </a:t>
                      </a:r>
                      <a:r>
                        <a:rPr lang="es-ES" sz="1200" kern="100" dirty="0" err="1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Empagliflozina</a:t>
                      </a:r>
                      <a:endParaRPr lang="es-ES" sz="1200" kern="100" dirty="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1-0-0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1261580"/>
                  </a:ext>
                </a:extLst>
              </a:tr>
              <a:tr h="753558"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 dirty="0" err="1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Vildagliptina</a:t>
                      </a:r>
                      <a:r>
                        <a:rPr lang="es-ES" sz="1200" kern="100" dirty="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/Metformina 50 mg/1000 mg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1-0-1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11795"/>
                  </a:ext>
                </a:extLst>
              </a:tr>
              <a:tr h="527491"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 dirty="0" err="1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Repaglinida</a:t>
                      </a:r>
                      <a:r>
                        <a:rPr lang="es-ES" sz="1200" kern="100" dirty="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0.5 mg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 dirty="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0-1-0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7829591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HTA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Ramipril 2.5 mg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0.5-0-0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9177442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Dislipemia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Prevastatina 40 mg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 dirty="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0-0-1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89376782"/>
                  </a:ext>
                </a:extLst>
              </a:tr>
              <a:tr h="527491"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Dislipemia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Ezetimiba 10 mg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 dirty="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1-0-0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6213592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Protección gástrica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Omeoprazol 20 mg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 dirty="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1-0-0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0765197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Déficit de vitamina 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Delitus / Colecalciferol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kern="100" dirty="0"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1v/m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27428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0504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5">
            <a:extLst>
              <a:ext uri="{FF2B5EF4-FFF2-40B4-BE49-F238E27FC236}">
                <a16:creationId xmlns:a16="http://schemas.microsoft.com/office/drawing/2014/main" id="{FB4CF9B0-7894-EF8B-9A3B-1F39DE06F4ED}"/>
              </a:ext>
            </a:extLst>
          </p:cNvPr>
          <p:cNvSpPr txBox="1"/>
          <p:nvPr/>
        </p:nvSpPr>
        <p:spPr>
          <a:xfrm>
            <a:off x="731266" y="1147940"/>
            <a:ext cx="5562600" cy="382668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endParaRPr lang="es-ES" sz="14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indent="-342900"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s-ES" sz="1600" b="1" dirty="0">
                <a:solidFill>
                  <a:schemeClr val="accent2">
                    <a:lumMod val="50000"/>
                  </a:schemeClr>
                </a:solidFill>
                <a:latin typeface="Candara" panose="020E0502030303020204" pitchFamily="34" charset="0"/>
              </a:rPr>
              <a:t>EXPLORACIÓN VASCULAR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</a:rPr>
              <a:t>Claudicación intermitente: </a:t>
            </a:r>
            <a:r>
              <a:rPr lang="es-ES" sz="1600" dirty="0">
                <a:latin typeface="Candara" panose="020E0502030303020204" pitchFamily="34" charset="0"/>
              </a:rPr>
              <a:t>No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</a:rPr>
              <a:t>Frialdad de pies: </a:t>
            </a:r>
            <a:r>
              <a:rPr lang="es-ES" sz="1600" dirty="0">
                <a:latin typeface="Candara" panose="020E0502030303020204" pitchFamily="34" charset="0"/>
              </a:rPr>
              <a:t>No 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</a:rPr>
              <a:t>Distribución vello </a:t>
            </a:r>
            <a:r>
              <a:rPr lang="es-ES" sz="1600" b="1" dirty="0" err="1">
                <a:latin typeface="Candara" panose="020E0502030303020204" pitchFamily="34" charset="0"/>
              </a:rPr>
              <a:t>Dcho</a:t>
            </a:r>
            <a:r>
              <a:rPr lang="es-ES" sz="1600" b="1" dirty="0">
                <a:latin typeface="Candara" panose="020E0502030303020204" pitchFamily="34" charset="0"/>
              </a:rPr>
              <a:t>: </a:t>
            </a:r>
            <a:r>
              <a:rPr lang="es-ES" sz="1600" dirty="0">
                <a:latin typeface="Candara" panose="020E0502030303020204" pitchFamily="34" charset="0"/>
              </a:rPr>
              <a:t>Presente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</a:rPr>
              <a:t>Distribución vello </a:t>
            </a:r>
            <a:r>
              <a:rPr lang="es-ES" sz="1600" b="1" dirty="0" err="1">
                <a:latin typeface="Candara" panose="020E0502030303020204" pitchFamily="34" charset="0"/>
              </a:rPr>
              <a:t>Izq</a:t>
            </a:r>
            <a:r>
              <a:rPr lang="es-ES" sz="1600" b="1" dirty="0">
                <a:latin typeface="Candara" panose="020E0502030303020204" pitchFamily="34" charset="0"/>
              </a:rPr>
              <a:t>: </a:t>
            </a:r>
            <a:r>
              <a:rPr lang="es-ES" sz="1600" dirty="0">
                <a:latin typeface="Candara" panose="020E0502030303020204" pitchFamily="34" charset="0"/>
              </a:rPr>
              <a:t>Presente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</a:rPr>
              <a:t>Pulso Tibial Posterior </a:t>
            </a:r>
            <a:r>
              <a:rPr lang="es-ES" sz="1600" b="1" dirty="0" err="1">
                <a:latin typeface="Candara" panose="020E0502030303020204" pitchFamily="34" charset="0"/>
              </a:rPr>
              <a:t>Dcho</a:t>
            </a:r>
            <a:r>
              <a:rPr lang="es-ES" sz="1600" b="1" dirty="0">
                <a:latin typeface="Candara" panose="020E0502030303020204" pitchFamily="34" charset="0"/>
              </a:rPr>
              <a:t>: </a:t>
            </a:r>
            <a:r>
              <a:rPr lang="es-ES" sz="1600" dirty="0">
                <a:latin typeface="Candara" panose="020E0502030303020204" pitchFamily="34" charset="0"/>
              </a:rPr>
              <a:t>Presente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</a:rPr>
              <a:t>Pulso Tibial Posterior </a:t>
            </a:r>
            <a:r>
              <a:rPr lang="es-ES" sz="1600" b="1" dirty="0" err="1">
                <a:latin typeface="Candara" panose="020E0502030303020204" pitchFamily="34" charset="0"/>
              </a:rPr>
              <a:t>Izq</a:t>
            </a:r>
            <a:r>
              <a:rPr lang="es-ES" sz="1600" b="1" dirty="0">
                <a:latin typeface="Candara" panose="020E0502030303020204" pitchFamily="34" charset="0"/>
              </a:rPr>
              <a:t>: </a:t>
            </a:r>
            <a:r>
              <a:rPr lang="es-ES" sz="1600" dirty="0">
                <a:latin typeface="Candara" panose="020E0502030303020204" pitchFamily="34" charset="0"/>
              </a:rPr>
              <a:t>Presente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</a:rPr>
              <a:t>Pulso Pedio </a:t>
            </a:r>
            <a:r>
              <a:rPr lang="es-ES" sz="1600" b="1" dirty="0" err="1">
                <a:latin typeface="Candara" panose="020E0502030303020204" pitchFamily="34" charset="0"/>
              </a:rPr>
              <a:t>Dcho</a:t>
            </a:r>
            <a:r>
              <a:rPr lang="es-ES" sz="1600" b="1" dirty="0">
                <a:latin typeface="Candara" panose="020E0502030303020204" pitchFamily="34" charset="0"/>
              </a:rPr>
              <a:t>: </a:t>
            </a:r>
            <a:r>
              <a:rPr lang="es-ES" sz="1600" dirty="0">
                <a:latin typeface="Candara" panose="020E0502030303020204" pitchFamily="34" charset="0"/>
              </a:rPr>
              <a:t>Presente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</a:rPr>
              <a:t>Pulso Pedio </a:t>
            </a:r>
            <a:r>
              <a:rPr lang="es-ES" sz="1600" b="1" dirty="0" err="1">
                <a:latin typeface="Candara" panose="020E0502030303020204" pitchFamily="34" charset="0"/>
              </a:rPr>
              <a:t>Izq</a:t>
            </a:r>
            <a:r>
              <a:rPr lang="es-ES" sz="1600" b="1" dirty="0">
                <a:latin typeface="Candara" panose="020E0502030303020204" pitchFamily="34" charset="0"/>
              </a:rPr>
              <a:t>: </a:t>
            </a:r>
            <a:r>
              <a:rPr lang="es-ES" sz="1600" dirty="0">
                <a:latin typeface="Candara" panose="020E0502030303020204" pitchFamily="34" charset="0"/>
              </a:rPr>
              <a:t>Presente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</a:rPr>
              <a:t>ITB </a:t>
            </a:r>
            <a:r>
              <a:rPr lang="es-ES" sz="1600" b="1" dirty="0" err="1">
                <a:latin typeface="Candara" panose="020E0502030303020204" pitchFamily="34" charset="0"/>
              </a:rPr>
              <a:t>Dcho</a:t>
            </a:r>
            <a:r>
              <a:rPr lang="es-ES" sz="1600" b="1" dirty="0">
                <a:latin typeface="Candara" panose="020E0502030303020204" pitchFamily="34" charset="0"/>
              </a:rPr>
              <a:t>: </a:t>
            </a:r>
            <a:r>
              <a:rPr lang="es-ES" sz="1600" dirty="0">
                <a:latin typeface="Candara" panose="020E0502030303020204" pitchFamily="34" charset="0"/>
              </a:rPr>
              <a:t>125/130=0.96</a:t>
            </a:r>
            <a:endParaRPr lang="es-ES" sz="1600" b="1" dirty="0">
              <a:latin typeface="Candara" panose="020E0502030303020204" pitchFamily="34" charset="0"/>
            </a:endParaRP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</a:rPr>
              <a:t>IPR </a:t>
            </a:r>
            <a:r>
              <a:rPr lang="es-ES" sz="1600" b="1" dirty="0" err="1">
                <a:latin typeface="Candara" panose="020E0502030303020204" pitchFamily="34" charset="0"/>
              </a:rPr>
              <a:t>Dcho</a:t>
            </a:r>
            <a:r>
              <a:rPr lang="es-ES" sz="1600" b="1" dirty="0">
                <a:latin typeface="Candara" panose="020E0502030303020204" pitchFamily="34" charset="0"/>
              </a:rPr>
              <a:t>: </a:t>
            </a:r>
            <a:r>
              <a:rPr lang="es-ES" sz="1600" dirty="0">
                <a:latin typeface="Candara" panose="020E0502030303020204" pitchFamily="34" charset="0"/>
              </a:rPr>
              <a:t>95/130=0.73</a:t>
            </a:r>
            <a:endParaRPr lang="es-ES" sz="1600" b="1" dirty="0">
              <a:latin typeface="Candara" panose="020E0502030303020204" pitchFamily="34" charset="0"/>
            </a:endParaRP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</a:rPr>
              <a:t>Ta </a:t>
            </a:r>
            <a:r>
              <a:rPr lang="es-ES" sz="1600" b="1" dirty="0" err="1">
                <a:latin typeface="Candara" panose="020E0502030303020204" pitchFamily="34" charset="0"/>
              </a:rPr>
              <a:t>Dcho</a:t>
            </a:r>
            <a:r>
              <a:rPr lang="es-ES" sz="1600" b="1" dirty="0">
                <a:latin typeface="Candara" panose="020E0502030303020204" pitchFamily="34" charset="0"/>
              </a:rPr>
              <a:t>: </a:t>
            </a:r>
            <a:r>
              <a:rPr lang="es-ES" sz="1600" dirty="0">
                <a:latin typeface="Candara" panose="020E0502030303020204" pitchFamily="34" charset="0"/>
              </a:rPr>
              <a:t>130 </a:t>
            </a:r>
            <a:r>
              <a:rPr lang="es-ES" sz="1600" dirty="0" err="1">
                <a:latin typeface="Candara" panose="020E0502030303020204" pitchFamily="34" charset="0"/>
              </a:rPr>
              <a:t>mmHg</a:t>
            </a:r>
            <a:endParaRPr lang="es-ES" sz="1600" dirty="0">
              <a:latin typeface="Candara" panose="020E0502030303020204" pitchFamily="34" charset="0"/>
            </a:endParaRPr>
          </a:p>
        </p:txBody>
      </p:sp>
      <p:sp>
        <p:nvSpPr>
          <p:cNvPr id="4" name="CuadroTexto 15">
            <a:extLst>
              <a:ext uri="{FF2B5EF4-FFF2-40B4-BE49-F238E27FC236}">
                <a16:creationId xmlns:a16="http://schemas.microsoft.com/office/drawing/2014/main" id="{FEC042AD-E8AD-CE02-8C24-413F58E2906D}"/>
              </a:ext>
            </a:extLst>
          </p:cNvPr>
          <p:cNvSpPr txBox="1"/>
          <p:nvPr/>
        </p:nvSpPr>
        <p:spPr>
          <a:xfrm>
            <a:off x="6507734" y="1136153"/>
            <a:ext cx="4953000" cy="2728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ES" sz="14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indent="-342900"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s-ES" sz="1600" b="1" dirty="0">
                <a:solidFill>
                  <a:schemeClr val="accent2">
                    <a:lumMod val="50000"/>
                  </a:schemeClr>
                </a:solidFill>
                <a:latin typeface="Candara" panose="020E0502030303020204" pitchFamily="34" charset="0"/>
              </a:rPr>
              <a:t>EXPLORACIÓN NEUROLÓGICA</a:t>
            </a:r>
          </a:p>
          <a:p>
            <a:pPr marL="66040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</a:rPr>
              <a:t>Sensibilidad superficial: </a:t>
            </a:r>
            <a:r>
              <a:rPr lang="es-ES" sz="1600" dirty="0">
                <a:latin typeface="Candara" panose="020E0502030303020204" pitchFamily="34" charset="0"/>
              </a:rPr>
              <a:t>No afectada</a:t>
            </a:r>
          </a:p>
          <a:p>
            <a:pPr marL="66040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</a:rPr>
              <a:t>Sensibilidad profunda: </a:t>
            </a:r>
            <a:r>
              <a:rPr lang="es-ES" sz="1600" b="1" dirty="0">
                <a:solidFill>
                  <a:srgbClr val="C00000"/>
                </a:solidFill>
                <a:latin typeface="Candara" panose="020E0502030303020204" pitchFamily="34" charset="0"/>
              </a:rPr>
              <a:t>Afectada</a:t>
            </a:r>
            <a:endParaRPr lang="es-ES" sz="1600" dirty="0">
              <a:solidFill>
                <a:srgbClr val="C00000"/>
              </a:solidFill>
              <a:latin typeface="Candara" panose="020E0502030303020204" pitchFamily="34" charset="0"/>
            </a:endParaRPr>
          </a:p>
          <a:p>
            <a:pPr marL="66040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latin typeface="Candara" panose="020E0502030303020204" pitchFamily="34" charset="0"/>
              </a:rPr>
              <a:t>Sensibilidad nociceptiva: </a:t>
            </a:r>
            <a:r>
              <a:rPr lang="es-ES" sz="1600" dirty="0">
                <a:latin typeface="Candara" panose="020E0502030303020204" pitchFamily="34" charset="0"/>
              </a:rPr>
              <a:t>No afectada</a:t>
            </a:r>
          </a:p>
          <a:p>
            <a:pPr algn="just"/>
            <a:endParaRPr lang="es-ES" sz="16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endParaRPr lang="es-ES" sz="1600" b="1" dirty="0">
              <a:solidFill>
                <a:srgbClr val="ED7D31">
                  <a:lumMod val="50000"/>
                </a:srgbClr>
              </a:solidFill>
              <a:latin typeface="Candara" panose="020E0502030303020204" pitchFamily="34" charset="0"/>
            </a:endParaRPr>
          </a:p>
          <a:p>
            <a:pPr marL="285750" indent="-285750" algn="just">
              <a:buFont typeface="Wingdings" pitchFamily="2" charset="2"/>
              <a:buChar char="§"/>
            </a:pPr>
            <a:endParaRPr lang="es-ES" sz="16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marL="285750" indent="-285750" algn="just">
              <a:buFont typeface="Wingdings" pitchFamily="2" charset="2"/>
              <a:buChar char="§"/>
            </a:pPr>
            <a:endParaRPr lang="es-ES" dirty="0">
              <a:solidFill>
                <a:prstClr val="black"/>
              </a:solidFill>
              <a:latin typeface="Candara" panose="020E0502030303020204" pitchFamily="34" charset="0"/>
            </a:endParaRPr>
          </a:p>
        </p:txBody>
      </p:sp>
      <p:sp>
        <p:nvSpPr>
          <p:cNvPr id="5" name="Explosión 1 4">
            <a:extLst>
              <a:ext uri="{FF2B5EF4-FFF2-40B4-BE49-F238E27FC236}">
                <a16:creationId xmlns:a16="http://schemas.microsoft.com/office/drawing/2014/main" id="{CA12EE3A-60A5-CA49-7BAC-39844249E545}"/>
              </a:ext>
            </a:extLst>
          </p:cNvPr>
          <p:cNvSpPr/>
          <p:nvPr/>
        </p:nvSpPr>
        <p:spPr>
          <a:xfrm>
            <a:off x="5111552" y="3061284"/>
            <a:ext cx="4536504" cy="2808312"/>
          </a:xfrm>
          <a:prstGeom prst="irregularSeal1">
            <a:avLst/>
          </a:prstGeom>
          <a:solidFill>
            <a:srgbClr val="C00000"/>
          </a:solidFill>
          <a:ln>
            <a:solidFill>
              <a:srgbClr val="63252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latin typeface="Candara" panose="020E0502030303020204" pitchFamily="34" charset="0"/>
              </a:rPr>
              <a:t>¡UPD NEUROPÁTICA!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753F43A-C0A2-4868-0EC0-9DE57AEC1242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MOTIVO DE CONSULTA</a:t>
            </a:r>
          </a:p>
        </p:txBody>
      </p:sp>
    </p:spTree>
    <p:extLst>
      <p:ext uri="{BB962C8B-B14F-4D97-AF65-F5344CB8AC3E}">
        <p14:creationId xmlns:p14="http://schemas.microsoft.com/office/powerpoint/2010/main" val="424342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8C3BB0E-23B2-1E9A-9D9C-36FA1721CB2C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JUICIO CLÍNICO</a:t>
            </a:r>
          </a:p>
        </p:txBody>
      </p:sp>
      <p:sp>
        <p:nvSpPr>
          <p:cNvPr id="4" name="Rectángulo redondeado 3">
            <a:extLst>
              <a:ext uri="{FF2B5EF4-FFF2-40B4-BE49-F238E27FC236}">
                <a16:creationId xmlns:a16="http://schemas.microsoft.com/office/drawing/2014/main" id="{743C1B0B-76BB-C424-1535-A101CC9565E5}"/>
              </a:ext>
            </a:extLst>
          </p:cNvPr>
          <p:cNvSpPr/>
          <p:nvPr/>
        </p:nvSpPr>
        <p:spPr>
          <a:xfrm>
            <a:off x="302302" y="1337457"/>
            <a:ext cx="2176242" cy="386005"/>
          </a:xfrm>
          <a:prstGeom prst="roundRect">
            <a:avLst/>
          </a:prstGeom>
          <a:solidFill>
            <a:srgbClr val="632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sz="1350" dirty="0">
                <a:latin typeface="Candara"/>
              </a:rPr>
              <a:t>11 de septiembre de 2024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A1EF008-D9D6-3AB2-B9CC-90862F309974}"/>
              </a:ext>
            </a:extLst>
          </p:cNvPr>
          <p:cNvSpPr txBox="1"/>
          <p:nvPr/>
        </p:nvSpPr>
        <p:spPr>
          <a:xfrm>
            <a:off x="249082" y="1720840"/>
            <a:ext cx="116406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b="1" dirty="0">
                <a:solidFill>
                  <a:srgbClr val="632522"/>
                </a:solidFill>
                <a:latin typeface="Candara" panose="020E0502030303020204" pitchFamily="34" charset="0"/>
              </a:rPr>
              <a:t>JUICIO CLÍNICO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Candara" panose="020E0502030303020204" pitchFamily="34" charset="0"/>
              </a:rPr>
              <a:t>UPD de etiología neuropática, localizada zona calcáneo-plantar, MID; lecho de </a:t>
            </a:r>
            <a:r>
              <a:rPr lang="es-ES" dirty="0" err="1">
                <a:latin typeface="Candara" panose="020E0502030303020204" pitchFamily="34" charset="0"/>
              </a:rPr>
              <a:t>hipergranulación</a:t>
            </a:r>
            <a:r>
              <a:rPr lang="es-ES" dirty="0">
                <a:latin typeface="Candara" panose="020E0502030303020204" pitchFamily="34" charset="0"/>
              </a:rPr>
              <a:t>, bordes macerados y exudado alto. Ausencia de signos clínicos compatibles con infección local. Superficial, no presenta trayecto a planos profundos (PTB-), ni trayectos fistulosos.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Candara" panose="020E0502030303020204" pitchFamily="34" charset="0"/>
              </a:rPr>
              <a:t>Clasificación según la Universidad de Texas: 1A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Candara" panose="020E0502030303020204" pitchFamily="34" charset="0"/>
              </a:rPr>
              <a:t>Clasificación de la infección IDSA/PEDIS: 1 (No infectado)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Candara" panose="020E0502030303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b="1" dirty="0">
                <a:solidFill>
                  <a:srgbClr val="632522"/>
                </a:solidFill>
                <a:latin typeface="Candara" panose="020E0502030303020204" pitchFamily="34" charset="0"/>
              </a:rPr>
              <a:t>TRATAMIENTO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>
                <a:latin typeface="Candara" panose="020E0502030303020204" pitchFamily="34" charset="0"/>
              </a:rPr>
              <a:t>Cura local: Taco de gasas impregnadas con povidona iodada (Betadine ®).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>
                <a:latin typeface="Candara" panose="020E0502030303020204" pitchFamily="34" charset="0"/>
              </a:rPr>
              <a:t>Tratamiento antibiótico: 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>
                <a:latin typeface="Candara" panose="020E0502030303020204" pitchFamily="34" charset="0"/>
              </a:rPr>
              <a:t>Descarga: Vendaje circular (gasas, </a:t>
            </a:r>
            <a:r>
              <a:rPr lang="es-ES" i="1" dirty="0" err="1">
                <a:latin typeface="Candara" panose="020E0502030303020204" pitchFamily="34" charset="0"/>
              </a:rPr>
              <a:t>soft</a:t>
            </a:r>
            <a:r>
              <a:rPr lang="es-ES" i="1" dirty="0">
                <a:latin typeface="Candara" panose="020E0502030303020204" pitchFamily="34" charset="0"/>
              </a:rPr>
              <a:t> band </a:t>
            </a:r>
            <a:r>
              <a:rPr lang="es-ES" dirty="0">
                <a:latin typeface="Candara" panose="020E0502030303020204" pitchFamily="34" charset="0"/>
              </a:rPr>
              <a:t>y crepé) + Zapato postquirúrgico libre de talón (</a:t>
            </a:r>
            <a:r>
              <a:rPr lang="es-ES" dirty="0" err="1">
                <a:latin typeface="Candara" panose="020E0502030303020204" pitchFamily="34" charset="0"/>
              </a:rPr>
              <a:t>TeraHeel</a:t>
            </a:r>
            <a:r>
              <a:rPr lang="es-ES" dirty="0">
                <a:latin typeface="Candara" panose="020E0502030303020204" pitchFamily="34" charset="0"/>
              </a:rPr>
              <a:t> ®)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52941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8DDCE23-8D4C-8CCA-2514-A0A60B65443E}"/>
              </a:ext>
            </a:extLst>
          </p:cNvPr>
          <p:cNvSpPr txBox="1"/>
          <p:nvPr/>
        </p:nvSpPr>
        <p:spPr>
          <a:xfrm>
            <a:off x="2855640" y="35609"/>
            <a:ext cx="90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Candara" panose="020E0502030303020204" pitchFamily="34" charset="0"/>
              </a:rPr>
              <a:t>EVOLUCIÓN CLÍNICA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2B5E8B4-E22D-E738-1C13-E7C5449B86D7}"/>
              </a:ext>
            </a:extLst>
          </p:cNvPr>
          <p:cNvSpPr txBox="1"/>
          <p:nvPr/>
        </p:nvSpPr>
        <p:spPr>
          <a:xfrm>
            <a:off x="191345" y="836712"/>
            <a:ext cx="59046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11/09/2024 – 16/09/2024: 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Lesión superficial en talón MID, con fondo </a:t>
            </a:r>
            <a:r>
              <a:rPr lang="es-ES" sz="1800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hipergranulado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bordes macerados y exudado elevado. Mal olor. Se realizan curas con taco de gasas impregnadas en povidona iodada (Betadine ®) y vendaje circular, posteriormente con calzado postquirúrgico de tacón plano (</a:t>
            </a:r>
            <a:r>
              <a:rPr lang="es-ES" sz="1800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TeraHeel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®).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propone para desbridamiento mediante ultrasonidos (US). </a:t>
            </a:r>
            <a:r>
              <a:rPr lang="es-ES" sz="1800" b="1" kern="100" dirty="0">
                <a:solidFill>
                  <a:schemeClr val="accent3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Evolución favorable.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  <p:pic>
        <p:nvPicPr>
          <p:cNvPr id="4" name="Imagen 3" descr="Dona en la mano&#10;&#10;Descripción generada automáticamente con confianza media">
            <a:extLst>
              <a:ext uri="{FF2B5EF4-FFF2-40B4-BE49-F238E27FC236}">
                <a16:creationId xmlns:a16="http://schemas.microsoft.com/office/drawing/2014/main" id="{1799CDF0-3A07-4657-0830-00D33CDC55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29" y="3435966"/>
            <a:ext cx="3017560" cy="2359021"/>
          </a:xfrm>
          <a:prstGeom prst="rect">
            <a:avLst/>
          </a:prstGeom>
        </p:spPr>
      </p:pic>
      <p:pic>
        <p:nvPicPr>
          <p:cNvPr id="5" name="Imagen 4" descr="Imagen que contiene interior, alimentos, comida, cerca&#10;&#10;Descripción generada automáticamente">
            <a:extLst>
              <a:ext uri="{FF2B5EF4-FFF2-40B4-BE49-F238E27FC236}">
                <a16:creationId xmlns:a16="http://schemas.microsoft.com/office/drawing/2014/main" id="{C3F534D6-E85D-5112-77F7-DF1CBC5792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4" y="3422035"/>
            <a:ext cx="2280457" cy="237295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5B584CC-ED3F-9FDC-2A11-DB5F6366E3D3}"/>
              </a:ext>
            </a:extLst>
          </p:cNvPr>
          <p:cNvSpPr txBox="1"/>
          <p:nvPr/>
        </p:nvSpPr>
        <p:spPr>
          <a:xfrm>
            <a:off x="6095999" y="836711"/>
            <a:ext cx="59046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19/09/2024 – 30/09/2024: 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Durante este periodo se realizan 3 sesiones de desbridamiento por ultrasonidos.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Lesión con islotes de </a:t>
            </a:r>
            <a:r>
              <a:rPr lang="es-ES" sz="1800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hipergranulación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bordes macerados y exudado alto.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alternan curas con </a:t>
            </a:r>
            <a:r>
              <a:rPr lang="es-ES" sz="1800" b="1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Actisorb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Plus ®, Betadine ® e </a:t>
            </a:r>
            <a:r>
              <a:rPr lang="es-ES" sz="1800" b="1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Inadine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®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con vendaje y calzado </a:t>
            </a:r>
            <a:r>
              <a:rPr lang="es-ES" sz="1800" kern="100" dirty="0" err="1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TeraHeel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®. Paciente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refiere dolor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durante el desbridamiento y ocasional </a:t>
            </a:r>
            <a:r>
              <a:rPr lang="es-ES" sz="1800" b="1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retirada del vendaje</a:t>
            </a:r>
            <a:r>
              <a:rPr lang="es-ES" sz="1800" kern="1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ES" sz="1800" b="1" kern="100" dirty="0">
                <a:solidFill>
                  <a:schemeClr val="accent3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Evolución progresiva con reducción del área y exudado.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  <p:pic>
        <p:nvPicPr>
          <p:cNvPr id="8" name="Imagen 7" descr="Imagen que contiene interior, comida, tabla, rosquilla&#10;&#10;Descripción generada automáticamente">
            <a:extLst>
              <a:ext uri="{FF2B5EF4-FFF2-40B4-BE49-F238E27FC236}">
                <a16:creationId xmlns:a16="http://schemas.microsoft.com/office/drawing/2014/main" id="{5FF64CFE-FB05-CA64-F933-313E52EBD7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962" y="3422034"/>
            <a:ext cx="2543358" cy="2396408"/>
          </a:xfrm>
          <a:prstGeom prst="rect">
            <a:avLst/>
          </a:prstGeom>
        </p:spPr>
      </p:pic>
      <p:pic>
        <p:nvPicPr>
          <p:cNvPr id="9" name="Imagen 8" descr="Imagen que contiene alimentos, comida, cerca, tabla&#10;&#10;Descripción generada automáticamente">
            <a:extLst>
              <a:ext uri="{FF2B5EF4-FFF2-40B4-BE49-F238E27FC236}">
                <a16:creationId xmlns:a16="http://schemas.microsoft.com/office/drawing/2014/main" id="{FB142C8B-0131-C944-D698-50B735F423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264" y="3422033"/>
            <a:ext cx="2530561" cy="239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5379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SIÓN CLÍNICA 27.05" id="{3CDE7DE8-C938-0441-A914-D7ED30800209}" vid="{EF0A4038-BC19-D24F-9E26-264B28BBD99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1880</TotalTime>
  <Words>2830</Words>
  <Application>Microsoft Office PowerPoint</Application>
  <PresentationFormat>Panorámica</PresentationFormat>
  <Paragraphs>278</Paragraphs>
  <Slides>23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2" baseType="lpstr">
      <vt:lpstr>Arial</vt:lpstr>
      <vt:lpstr>Calibri</vt:lpstr>
      <vt:lpstr>Candara</vt:lpstr>
      <vt:lpstr>Courier New</vt:lpstr>
      <vt:lpstr>Symbol</vt:lpstr>
      <vt:lpstr>Times New Roman</vt:lpstr>
      <vt:lpstr>-webkit-standard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Juan Carlos</dc:creator>
  <cp:lastModifiedBy>JESUS MANUEL MONTALVO VERDE</cp:lastModifiedBy>
  <cp:revision>50</cp:revision>
  <dcterms:created xsi:type="dcterms:W3CDTF">2016-10-17T15:47:14Z</dcterms:created>
  <dcterms:modified xsi:type="dcterms:W3CDTF">2025-10-02T18:16:10Z</dcterms:modified>
</cp:coreProperties>
</file>